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
  </p:notesMasterIdLst>
  <p:sldIdLst>
    <p:sldId id="298" r:id="rId5"/>
    <p:sldId id="296" r:id="rId6"/>
    <p:sldId id="294" r:id="rId7"/>
    <p:sldId id="297" r:id="rId8"/>
  </p:sldIdLst>
  <p:sldSz cx="12192000" cy="6858000"/>
  <p:notesSz cx="7077075" cy="936942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FFD8A9-BB0C-3A48-A2F4-D2EB42C8A9B0}" v="398" dt="2026-05-20T17:24:36.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8DD38178-719D-E445-B9CF-1E20B9EC101F}" type="datetimeFigureOut">
              <a:rPr lang="en-US" smtClean="0"/>
              <a:t>5/28/26</a:t>
            </a:fld>
            <a:endParaRPr lang="en-US"/>
          </a:p>
        </p:txBody>
      </p:sp>
      <p:sp>
        <p:nvSpPr>
          <p:cNvPr id="4" name="Slide Image Placeholder 3"/>
          <p:cNvSpPr>
            <a:spLocks noGrp="1" noRot="1" noChangeAspect="1"/>
          </p:cNvSpPr>
          <p:nvPr>
            <p:ph type="sldImg" idx="2"/>
          </p:nvPr>
        </p:nvSpPr>
        <p:spPr>
          <a:xfrm>
            <a:off x="728663" y="1171575"/>
            <a:ext cx="5619750" cy="31623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8500"/>
            <a:ext cx="5661025" cy="36893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52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9525"/>
            <a:ext cx="3067050" cy="469900"/>
          </a:xfrm>
          <a:prstGeom prst="rect">
            <a:avLst/>
          </a:prstGeom>
        </p:spPr>
        <p:txBody>
          <a:bodyPr vert="horz" lIns="91440" tIns="45720" rIns="91440" bIns="45720" rtlCol="0" anchor="b"/>
          <a:lstStyle>
            <a:lvl1pPr algn="r">
              <a:defRPr sz="1200"/>
            </a:lvl1pPr>
          </a:lstStyle>
          <a:p>
            <a:fld id="{E40D2698-A181-E54C-A2FB-128D97C71146}" type="slidenum">
              <a:rPr lang="en-US" smtClean="0"/>
              <a:t>‹#›</a:t>
            </a:fld>
            <a:endParaRPr lang="en-US"/>
          </a:p>
        </p:txBody>
      </p:sp>
    </p:spTree>
    <p:extLst>
      <p:ext uri="{BB962C8B-B14F-4D97-AF65-F5344CB8AC3E}">
        <p14:creationId xmlns:p14="http://schemas.microsoft.com/office/powerpoint/2010/main" val="4253315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71575"/>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0D2698-A181-E54C-A2FB-128D97C71146}" type="slidenum">
              <a:rPr lang="en-US" smtClean="0"/>
              <a:t>1</a:t>
            </a:fld>
            <a:endParaRPr lang="en-US"/>
          </a:p>
        </p:txBody>
      </p:sp>
    </p:spTree>
    <p:extLst>
      <p:ext uri="{BB962C8B-B14F-4D97-AF65-F5344CB8AC3E}">
        <p14:creationId xmlns:p14="http://schemas.microsoft.com/office/powerpoint/2010/main" val="172380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0D620-70B9-91EC-C9F5-DA009B930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25CFF-EA06-A2A7-0A06-C54AB6170FBE}"/>
              </a:ext>
            </a:extLst>
          </p:cNvPr>
          <p:cNvSpPr>
            <a:spLocks noGrp="1" noRot="1" noChangeAspect="1"/>
          </p:cNvSpPr>
          <p:nvPr>
            <p:ph type="sldImg"/>
          </p:nvPr>
        </p:nvSpPr>
        <p:spPr>
          <a:xfrm>
            <a:off x="728663" y="1171575"/>
            <a:ext cx="5619750" cy="3162300"/>
          </a:xfrm>
        </p:spPr>
      </p:sp>
      <p:sp>
        <p:nvSpPr>
          <p:cNvPr id="3" name="Notes Placeholder 2">
            <a:extLst>
              <a:ext uri="{FF2B5EF4-FFF2-40B4-BE49-F238E27FC236}">
                <a16:creationId xmlns:a16="http://schemas.microsoft.com/office/drawing/2014/main" id="{15A9978F-D585-C35F-9F90-B7F6AAE25D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4CA154-CD9D-5557-1003-E9C33E2590DB}"/>
              </a:ext>
            </a:extLst>
          </p:cNvPr>
          <p:cNvSpPr>
            <a:spLocks noGrp="1"/>
          </p:cNvSpPr>
          <p:nvPr>
            <p:ph type="sldNum" sz="quarter" idx="5"/>
          </p:nvPr>
        </p:nvSpPr>
        <p:spPr/>
        <p:txBody>
          <a:bodyPr/>
          <a:lstStyle/>
          <a:p>
            <a:fld id="{E40D2698-A181-E54C-A2FB-128D97C71146}" type="slidenum">
              <a:rPr lang="en-US" smtClean="0"/>
              <a:t>2</a:t>
            </a:fld>
            <a:endParaRPr lang="en-US"/>
          </a:p>
        </p:txBody>
      </p:sp>
    </p:spTree>
    <p:extLst>
      <p:ext uri="{BB962C8B-B14F-4D97-AF65-F5344CB8AC3E}">
        <p14:creationId xmlns:p14="http://schemas.microsoft.com/office/powerpoint/2010/main" val="3572112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71575"/>
            <a:ext cx="5619750" cy="31623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0D2698-A181-E54C-A2FB-128D97C71146}" type="slidenum">
              <a:rPr lang="en-US" smtClean="0"/>
              <a:t>3</a:t>
            </a:fld>
            <a:endParaRPr lang="en-US"/>
          </a:p>
        </p:txBody>
      </p:sp>
    </p:spTree>
    <p:extLst>
      <p:ext uri="{BB962C8B-B14F-4D97-AF65-F5344CB8AC3E}">
        <p14:creationId xmlns:p14="http://schemas.microsoft.com/office/powerpoint/2010/main" val="3532090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picture containing outdoor object, night&#10;&#10;AI-generated content may be incorrect.">
            <a:extLst>
              <a:ext uri="{FF2B5EF4-FFF2-40B4-BE49-F238E27FC236}">
                <a16:creationId xmlns:a16="http://schemas.microsoft.com/office/drawing/2014/main" id="{BFD76ADA-2CF2-3B8B-E9FA-4F2CC4F23DBB}"/>
              </a:ext>
            </a:extLst>
          </p:cNvPr>
          <p:cNvPicPr>
            <a:picLocks noChangeAspect="1"/>
          </p:cNvPicPr>
          <p:nvPr userDrawn="1"/>
        </p:nvPicPr>
        <p:blipFill>
          <a:blip r:embed="rId2">
            <a:alphaModFix amt="70000"/>
          </a:blip>
          <a:srcRect t="9532" b="27212"/>
          <a:stretch>
            <a:fillRect/>
          </a:stretch>
        </p:blipFill>
        <p:spPr>
          <a:xfrm>
            <a:off x="5645" y="1"/>
            <a:ext cx="12186356" cy="6858000"/>
          </a:xfrm>
          <a:prstGeom prst="rect">
            <a:avLst/>
          </a:prstGeom>
        </p:spPr>
      </p:pic>
      <p:sp>
        <p:nvSpPr>
          <p:cNvPr id="3" name="Subtitle 2"/>
          <p:cNvSpPr>
            <a:spLocks noGrp="1"/>
          </p:cNvSpPr>
          <p:nvPr>
            <p:ph type="subTitle" idx="1"/>
          </p:nvPr>
        </p:nvSpPr>
        <p:spPr>
          <a:xfrm>
            <a:off x="1828800" y="3886200"/>
            <a:ext cx="8534400" cy="1752600"/>
          </a:xfrm>
        </p:spPr>
        <p:txBody>
          <a:bodyPr/>
          <a:lstStyle>
            <a:lvl1pPr marL="0" indent="0" algn="ctr">
              <a:buNone/>
              <a:defRPr sz="360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nvPr>
        </p:nvSpPr>
        <p:spPr>
          <a:xfrm>
            <a:off x="914400" y="2130426"/>
            <a:ext cx="10363200" cy="1470025"/>
          </a:xfrm>
        </p:spPr>
        <p:txBody>
          <a:bodyPr/>
          <a:lstStyle>
            <a:lvl1pPr>
              <a:defRPr sz="4800" b="1">
                <a:solidFill>
                  <a:schemeClr val="bg1">
                    <a:lumMod val="95000"/>
                  </a:schemeClr>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fld id="{947CC3D9-88F1-5642-8E9D-EC306DE9EF4B}" type="datetimeFigureOut">
              <a:rPr lang="en-US"/>
              <a:pPr/>
              <a:t>5/28/26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9B1B194-87D6-CF44-9C20-FC04551CB9AB}" type="slidenum">
              <a:rPr lang="en-US"/>
              <a:pPr/>
              <a:t>‹#›</a:t>
            </a:fld>
            <a:endParaRPr lang="en-US"/>
          </a:p>
        </p:txBody>
      </p:sp>
    </p:spTree>
    <p:extLst>
      <p:ext uri="{BB962C8B-B14F-4D97-AF65-F5344CB8AC3E}">
        <p14:creationId xmlns:p14="http://schemas.microsoft.com/office/powerpoint/2010/main" val="264936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22C3EB8-4480-BF40-8C28-82FD99280649}" type="datetimeFigureOut">
              <a:rPr lang="en-US"/>
              <a:pPr/>
              <a:t>5/28/26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BFDBE6F-7429-7840-830E-982044D2C68B}" type="slidenum">
              <a:rPr lang="en-US"/>
              <a:pPr/>
              <a:t>‹#›</a:t>
            </a:fld>
            <a:endParaRPr lang="en-US"/>
          </a:p>
        </p:txBody>
      </p:sp>
    </p:spTree>
    <p:extLst>
      <p:ext uri="{BB962C8B-B14F-4D97-AF65-F5344CB8AC3E}">
        <p14:creationId xmlns:p14="http://schemas.microsoft.com/office/powerpoint/2010/main" val="2275029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94065FB-5840-1044-814B-2C76DBA9E3C1}" type="datetimeFigureOut">
              <a:rPr lang="en-US"/>
              <a:pPr/>
              <a:t>5/28/26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D627D12-4894-A34D-BDFB-1F8B1F3323E7}" type="slidenum">
              <a:rPr lang="en-US"/>
              <a:pPr/>
              <a:t>‹#›</a:t>
            </a:fld>
            <a:endParaRPr lang="en-US"/>
          </a:p>
        </p:txBody>
      </p:sp>
    </p:spTree>
    <p:extLst>
      <p:ext uri="{BB962C8B-B14F-4D97-AF65-F5344CB8AC3E}">
        <p14:creationId xmlns:p14="http://schemas.microsoft.com/office/powerpoint/2010/main" val="128896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FC3A60-6888-324D-AF05-8D75D373501D}" type="datetimeFigureOut">
              <a:rPr lang="en-US"/>
              <a:pPr/>
              <a:t>5/28/26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6D300DF-C36D-F04C-B353-0C4F51ECF3BD}" type="slidenum">
              <a:rPr lang="en-US"/>
              <a:pPr/>
              <a:t>‹#›</a:t>
            </a:fld>
            <a:endParaRPr lang="en-US"/>
          </a:p>
        </p:txBody>
      </p:sp>
    </p:spTree>
    <p:extLst>
      <p:ext uri="{BB962C8B-B14F-4D97-AF65-F5344CB8AC3E}">
        <p14:creationId xmlns:p14="http://schemas.microsoft.com/office/powerpoint/2010/main" val="4217603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4E04DD-0A88-A94A-A72F-1E342D952110}" type="datetimeFigureOut">
              <a:rPr lang="en-US"/>
              <a:pPr/>
              <a:t>5/28/26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0C3A4D-330B-314D-8CFF-1A2154A09547}" type="slidenum">
              <a:rPr lang="en-US"/>
              <a:pPr/>
              <a:t>‹#›</a:t>
            </a:fld>
            <a:endParaRPr lang="en-US"/>
          </a:p>
        </p:txBody>
      </p:sp>
    </p:spTree>
    <p:extLst>
      <p:ext uri="{BB962C8B-B14F-4D97-AF65-F5344CB8AC3E}">
        <p14:creationId xmlns:p14="http://schemas.microsoft.com/office/powerpoint/2010/main" val="2052574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B3E304F8-8657-6542-B8B3-A9CB2EEF0A2C}" type="datetimeFigureOut">
              <a:rPr lang="en-US"/>
              <a:pPr/>
              <a:t>5/28/26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59D0CF3-F868-2C46-AD87-2A879E32B1B3}" type="slidenum">
              <a:rPr lang="en-US"/>
              <a:pPr/>
              <a:t>‹#›</a:t>
            </a:fld>
            <a:endParaRPr lang="en-US"/>
          </a:p>
        </p:txBody>
      </p:sp>
    </p:spTree>
    <p:extLst>
      <p:ext uri="{BB962C8B-B14F-4D97-AF65-F5344CB8AC3E}">
        <p14:creationId xmlns:p14="http://schemas.microsoft.com/office/powerpoint/2010/main" val="1577646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ACFC1060-0B29-B246-A4B0-32F427C46E95}" type="datetimeFigureOut">
              <a:rPr lang="en-US"/>
              <a:pPr/>
              <a:t>5/28/26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752C281-5ACA-FD42-814B-89559B958DF9}" type="slidenum">
              <a:rPr lang="en-US"/>
              <a:pPr/>
              <a:t>‹#›</a:t>
            </a:fld>
            <a:endParaRPr lang="en-US"/>
          </a:p>
        </p:txBody>
      </p:sp>
    </p:spTree>
    <p:extLst>
      <p:ext uri="{BB962C8B-B14F-4D97-AF65-F5344CB8AC3E}">
        <p14:creationId xmlns:p14="http://schemas.microsoft.com/office/powerpoint/2010/main" val="1560922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018E2636-B95F-734E-9292-16C53D8FB3AC}" type="datetimeFigureOut">
              <a:rPr lang="en-US"/>
              <a:pPr/>
              <a:t>5/28/26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5A59607-0118-3E4C-BD7A-CECDCA813E06}" type="slidenum">
              <a:rPr lang="en-US"/>
              <a:pPr/>
              <a:t>‹#›</a:t>
            </a:fld>
            <a:endParaRPr lang="en-US"/>
          </a:p>
        </p:txBody>
      </p:sp>
      <p:grpSp>
        <p:nvGrpSpPr>
          <p:cNvPr id="6" name="Group 5">
            <a:extLst>
              <a:ext uri="{FF2B5EF4-FFF2-40B4-BE49-F238E27FC236}">
                <a16:creationId xmlns:a16="http://schemas.microsoft.com/office/drawing/2014/main" id="{FFA456ED-9F3F-633E-C87A-F1173FC5BA3D}"/>
              </a:ext>
            </a:extLst>
          </p:cNvPr>
          <p:cNvGrpSpPr/>
          <p:nvPr userDrawn="1"/>
        </p:nvGrpSpPr>
        <p:grpSpPr>
          <a:xfrm>
            <a:off x="282224" y="677740"/>
            <a:ext cx="11606387" cy="6045323"/>
            <a:chOff x="211668" y="677740"/>
            <a:chExt cx="8704790" cy="6045323"/>
          </a:xfrm>
        </p:grpSpPr>
        <p:cxnSp>
          <p:nvCxnSpPr>
            <p:cNvPr id="7" name="Straight Connector 6">
              <a:extLst>
                <a:ext uri="{FF2B5EF4-FFF2-40B4-BE49-F238E27FC236}">
                  <a16:creationId xmlns:a16="http://schemas.microsoft.com/office/drawing/2014/main" id="{25CEA3B4-A429-0BB0-CD2C-72B587A39F20}"/>
                </a:ext>
              </a:extLst>
            </p:cNvPr>
            <p:cNvCxnSpPr>
              <a:cxnSpLocks/>
            </p:cNvCxnSpPr>
            <p:nvPr/>
          </p:nvCxnSpPr>
          <p:spPr>
            <a:xfrm flipH="1">
              <a:off x="4564064" y="677740"/>
              <a:ext cx="14287" cy="604532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E142E51-092C-B07D-9438-47465FA9233B}"/>
                </a:ext>
              </a:extLst>
            </p:cNvPr>
            <p:cNvCxnSpPr/>
            <p:nvPr/>
          </p:nvCxnSpPr>
          <p:spPr>
            <a:xfrm>
              <a:off x="4564063" y="2517763"/>
              <a:ext cx="4352395"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589E60B-7FA5-E8A1-FE03-2B0CE23A1E71}"/>
                </a:ext>
              </a:extLst>
            </p:cNvPr>
            <p:cNvCxnSpPr/>
            <p:nvPr userDrawn="1"/>
          </p:nvCxnSpPr>
          <p:spPr>
            <a:xfrm>
              <a:off x="211668" y="2517768"/>
              <a:ext cx="4352395"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23603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0305A1D-35F1-8048-B2C5-CEE75A0D6111}" type="datetimeFigureOut">
              <a:rPr lang="en-US"/>
              <a:pPr/>
              <a:t>5/28/26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2FBCB0A-4917-774B-8DAD-DBBFBDADA688}" type="slidenum">
              <a:rPr lang="en-US"/>
              <a:pPr/>
              <a:t>‹#›</a:t>
            </a:fld>
            <a:endParaRPr lang="en-US"/>
          </a:p>
        </p:txBody>
      </p:sp>
    </p:spTree>
    <p:extLst>
      <p:ext uri="{BB962C8B-B14F-4D97-AF65-F5344CB8AC3E}">
        <p14:creationId xmlns:p14="http://schemas.microsoft.com/office/powerpoint/2010/main" val="247467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20D61FC-801E-E942-B75E-82E9E062747F}" type="datetimeFigureOut">
              <a:rPr lang="en-US"/>
              <a:pPr/>
              <a:t>5/28/26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F292C98-2EA6-3B48-9E4B-6DE15EF7946D}" type="slidenum">
              <a:rPr lang="en-US"/>
              <a:pPr/>
              <a:t>‹#›</a:t>
            </a:fld>
            <a:endParaRPr lang="en-US"/>
          </a:p>
        </p:txBody>
      </p:sp>
    </p:spTree>
    <p:extLst>
      <p:ext uri="{BB962C8B-B14F-4D97-AF65-F5344CB8AC3E}">
        <p14:creationId xmlns:p14="http://schemas.microsoft.com/office/powerpoint/2010/main" val="2680441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DC3FDFBC-4B85-4E40-A40E-DEEFCFEFE65F}" type="datetimeFigureOut">
              <a:rPr lang="en-US"/>
              <a:pPr/>
              <a:t>5/28/26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1119E86-9948-B845-8529-BF63F409635E}" type="slidenum">
              <a:rPr lang="en-US"/>
              <a:pPr/>
              <a:t>‹#›</a:t>
            </a:fld>
            <a:endParaRPr lang="en-US"/>
          </a:p>
        </p:txBody>
      </p:sp>
    </p:spTree>
    <p:extLst>
      <p:ext uri="{BB962C8B-B14F-4D97-AF65-F5344CB8AC3E}">
        <p14:creationId xmlns:p14="http://schemas.microsoft.com/office/powerpoint/2010/main" val="1310742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AD00BBBE-CF5E-C84E-B8CD-082FDDA654A0}" type="datetimeFigureOut">
              <a:rPr lang="en-US"/>
              <a:pPr/>
              <a:t>5/28/26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FA9EB924-9351-304D-9078-912451132298}" type="slidenum">
              <a:rPr lang="en-US"/>
              <a:pPr/>
              <a:t>‹#›</a:t>
            </a:fld>
            <a:endParaRPr lang="en-US"/>
          </a:p>
        </p:txBody>
      </p:sp>
      <p:sp>
        <p:nvSpPr>
          <p:cNvPr id="2" name="Title 1">
            <a:extLst>
              <a:ext uri="{FF2B5EF4-FFF2-40B4-BE49-F238E27FC236}">
                <a16:creationId xmlns:a16="http://schemas.microsoft.com/office/drawing/2014/main" id="{62EA7A5B-30F6-8723-682D-28FA4BAFBF9E}"/>
              </a:ext>
            </a:extLst>
          </p:cNvPr>
          <p:cNvSpPr txBox="1">
            <a:spLocks/>
          </p:cNvSpPr>
          <p:nvPr userDrawn="1"/>
        </p:nvSpPr>
        <p:spPr bwMode="auto">
          <a:xfrm>
            <a:off x="4687" y="3506"/>
            <a:ext cx="3262773" cy="27699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1200" b="1">
                <a:solidFill>
                  <a:schemeClr val="bg1">
                    <a:lumMod val="65000"/>
                  </a:schemeClr>
                </a:solidFill>
                <a:latin typeface="Arial Narrow" panose="020B0604020202020204" pitchFamily="34" charset="0"/>
                <a:ea typeface="Arial" pitchFamily="-128" charset="0"/>
                <a:cs typeface="Arial Narrow" panose="020B0604020202020204" pitchFamily="34" charset="0"/>
              </a:rPr>
              <a:t>CUI//SP-PROCURE/SP-SSEL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36B25-5220-2F1F-D5A4-39C7936FC067}"/>
              </a:ext>
            </a:extLst>
          </p:cNvPr>
          <p:cNvSpPr>
            <a:spLocks noGrp="1"/>
          </p:cNvSpPr>
          <p:nvPr>
            <p:ph type="ctrTitle"/>
          </p:nvPr>
        </p:nvSpPr>
        <p:spPr/>
        <p:txBody>
          <a:bodyPr/>
          <a:lstStyle/>
          <a:p>
            <a:r>
              <a:rPr lang="en-US" sz="5400"/>
              <a:t>2026 Astrophysics SMEX</a:t>
            </a:r>
          </a:p>
        </p:txBody>
      </p:sp>
      <p:sp>
        <p:nvSpPr>
          <p:cNvPr id="4" name="Subtitle 3">
            <a:extLst>
              <a:ext uri="{FF2B5EF4-FFF2-40B4-BE49-F238E27FC236}">
                <a16:creationId xmlns:a16="http://schemas.microsoft.com/office/drawing/2014/main" id="{C6A7331C-57DA-E0B8-F2D6-6F94C375E399}"/>
              </a:ext>
            </a:extLst>
          </p:cNvPr>
          <p:cNvSpPr>
            <a:spLocks noGrp="1"/>
          </p:cNvSpPr>
          <p:nvPr>
            <p:ph type="subTitle" idx="1"/>
          </p:nvPr>
        </p:nvSpPr>
        <p:spPr/>
        <p:txBody>
          <a:bodyPr/>
          <a:lstStyle/>
          <a:p>
            <a:r>
              <a:rPr lang="en-US"/>
              <a:t>Quad Chart Guidelines and Sample</a:t>
            </a:r>
          </a:p>
        </p:txBody>
      </p:sp>
    </p:spTree>
    <p:extLst>
      <p:ext uri="{BB962C8B-B14F-4D97-AF65-F5344CB8AC3E}">
        <p14:creationId xmlns:p14="http://schemas.microsoft.com/office/powerpoint/2010/main" val="884665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AE558-ACAF-17E5-5AB2-A5DF9E26762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C8B9259-8B8D-A3B8-59DE-40D418634A09}"/>
              </a:ext>
            </a:extLst>
          </p:cNvPr>
          <p:cNvSpPr>
            <a:spLocks noGrp="1"/>
          </p:cNvSpPr>
          <p:nvPr>
            <p:ph type="title"/>
          </p:nvPr>
        </p:nvSpPr>
        <p:spPr>
          <a:xfrm>
            <a:off x="2605963" y="81318"/>
            <a:ext cx="6980077" cy="566737"/>
          </a:xfrm>
        </p:spPr>
        <p:txBody>
          <a:bodyPr/>
          <a:lstStyle/>
          <a:p>
            <a:r>
              <a:rPr lang="en-US" sz="1600" b="1" i="1">
                <a:solidFill>
                  <a:schemeClr val="tx2">
                    <a:lumMod val="60000"/>
                    <a:lumOff val="40000"/>
                  </a:schemeClr>
                </a:solidFill>
                <a:latin typeface="Arial Black"/>
                <a:ea typeface="Arial" pitchFamily="-128" charset="0"/>
                <a:cs typeface="Arial Black"/>
              </a:rPr>
              <a:t>Investigation Name</a:t>
            </a:r>
            <a:br>
              <a:rPr lang="en-US" sz="1600" b="1" i="1">
                <a:solidFill>
                  <a:schemeClr val="tx2">
                    <a:lumMod val="60000"/>
                    <a:lumOff val="40000"/>
                  </a:schemeClr>
                </a:solidFill>
                <a:latin typeface="Arial Black"/>
                <a:ea typeface="Arial" pitchFamily="-128" charset="0"/>
                <a:cs typeface="Arial Black"/>
              </a:rPr>
            </a:br>
            <a:r>
              <a:rPr lang="en-US" sz="1400" b="1">
                <a:latin typeface="Arial Black"/>
                <a:ea typeface="Arial" pitchFamily="-128" charset="0"/>
                <a:cs typeface="Arial Black"/>
              </a:rPr>
              <a:t>PI: </a:t>
            </a:r>
            <a:r>
              <a:rPr lang="en-US" sz="1400" b="1" u="sng">
                <a:solidFill>
                  <a:schemeClr val="tx2">
                    <a:lumMod val="60000"/>
                    <a:lumOff val="40000"/>
                  </a:schemeClr>
                </a:solidFill>
                <a:latin typeface="Arial Black"/>
                <a:cs typeface="Arial Black"/>
              </a:rPr>
              <a:t>First, M. Last</a:t>
            </a:r>
            <a:endParaRPr lang="en-US" sz="1600" b="1" u="sng">
              <a:solidFill>
                <a:schemeClr val="tx2">
                  <a:lumMod val="60000"/>
                  <a:lumOff val="40000"/>
                </a:schemeClr>
              </a:solidFill>
              <a:latin typeface="Arial Black"/>
              <a:ea typeface="Arial" pitchFamily="-128" charset="0"/>
              <a:cs typeface="Arial Black"/>
            </a:endParaRPr>
          </a:p>
        </p:txBody>
      </p:sp>
      <p:sp>
        <p:nvSpPr>
          <p:cNvPr id="14339" name="Rectangle 5">
            <a:extLst>
              <a:ext uri="{FF2B5EF4-FFF2-40B4-BE49-F238E27FC236}">
                <a16:creationId xmlns:a16="http://schemas.microsoft.com/office/drawing/2014/main" id="{B17762B7-5CEB-203E-15E3-66C22391AFF9}"/>
              </a:ext>
            </a:extLst>
          </p:cNvPr>
          <p:cNvSpPr>
            <a:spLocks noChangeArrowheads="1"/>
          </p:cNvSpPr>
          <p:nvPr/>
        </p:nvSpPr>
        <p:spPr bwMode="auto">
          <a:xfrm>
            <a:off x="278835" y="2513907"/>
            <a:ext cx="5793343" cy="3413242"/>
          </a:xfrm>
          <a:prstGeom prst="rect">
            <a:avLst/>
          </a:prstGeom>
          <a:noFill/>
          <a:ln w="9525">
            <a:noFill/>
            <a:miter lim="800000"/>
            <a:headEnd/>
            <a:tailEnd/>
          </a:ln>
        </p:spPr>
        <p:txBody>
          <a:bodyPr wrap="square">
            <a:prstTxWarp prst="textNoShape">
              <a:avLst/>
            </a:prstTxWarp>
            <a:spAutoFit/>
          </a:bodyPr>
          <a:lstStyle/>
          <a:p>
            <a:pPr>
              <a:lnSpc>
                <a:spcPct val="90000"/>
              </a:lnSpc>
              <a:spcAft>
                <a:spcPts val="300"/>
              </a:spcAft>
              <a:defRPr/>
            </a:pPr>
            <a:r>
              <a:rPr lang="en-US" sz="1100" b="1" u="sng">
                <a:latin typeface="Arial Narrow" charset="0"/>
                <a:ea typeface="Arial Narrow" charset="0"/>
                <a:cs typeface="Arial Narrow" charset="0"/>
              </a:rPr>
              <a:t>Mission</a:t>
            </a:r>
            <a:r>
              <a:rPr lang="en-US" sz="1100">
                <a:latin typeface="Arial Narrow" charset="0"/>
                <a:ea typeface="Arial Narrow" charset="0"/>
                <a:cs typeface="Arial Narrow" charset="0"/>
              </a:rPr>
              <a:t>: </a:t>
            </a:r>
            <a:r>
              <a:rPr lang="en-US" sz="1100" i="1">
                <a:solidFill>
                  <a:schemeClr val="tx2">
                    <a:lumMod val="60000"/>
                    <a:lumOff val="40000"/>
                  </a:schemeClr>
                </a:solidFill>
                <a:latin typeface="Arial Narrow" charset="0"/>
                <a:ea typeface="Arial Narrow" charset="0"/>
                <a:cs typeface="Arial Narrow" charset="0"/>
              </a:rPr>
              <a:t>Brief introduction to the proposed mission</a:t>
            </a:r>
            <a:r>
              <a:rPr lang="en-US" sz="1100" i="1">
                <a:latin typeface="Arial Narrow" charset="0"/>
                <a:ea typeface="Arial Narrow" charset="0"/>
                <a:cs typeface="Arial Narrow" charset="0"/>
              </a:rPr>
              <a:t>.</a:t>
            </a:r>
            <a:endParaRPr lang="en-US" sz="1100" i="1">
              <a:latin typeface="Arial Narrow" panose="020B0604020202020204" pitchFamily="34" charset="0"/>
              <a:ea typeface="Arial Narrow" charset="0"/>
              <a:cs typeface="Arial Narrow" panose="020B0604020202020204" pitchFamily="34" charset="0"/>
            </a:endParaRPr>
          </a:p>
          <a:p>
            <a:pPr>
              <a:lnSpc>
                <a:spcPct val="90000"/>
              </a:lnSpc>
              <a:spcAft>
                <a:spcPts val="300"/>
              </a:spcAft>
              <a:defRPr/>
            </a:pPr>
            <a:endParaRPr lang="en-US" sz="1100">
              <a:latin typeface="Arial Narrow" panose="020B0604020202020204" pitchFamily="34" charset="0"/>
              <a:ea typeface="Arial Narrow" charset="0"/>
              <a:cs typeface="Arial Narrow" panose="020B0604020202020204" pitchFamily="34" charset="0"/>
            </a:endParaRPr>
          </a:p>
          <a:p>
            <a:pPr>
              <a:lnSpc>
                <a:spcPct val="90000"/>
              </a:lnSpc>
              <a:spcAft>
                <a:spcPts val="300"/>
              </a:spcAft>
              <a:defRPr/>
            </a:pPr>
            <a:endParaRPr lang="en-US" sz="1100" b="1" u="sng">
              <a:latin typeface="Arial Narrow" charset="0"/>
              <a:ea typeface="Arial Narrow" charset="0"/>
              <a:cs typeface="Arial Narrow" charset="0"/>
            </a:endParaRPr>
          </a:p>
          <a:p>
            <a:pPr>
              <a:lnSpc>
                <a:spcPct val="90000"/>
              </a:lnSpc>
              <a:spcAft>
                <a:spcPts val="300"/>
              </a:spcAft>
              <a:defRPr/>
            </a:pPr>
            <a:r>
              <a:rPr lang="en-US" sz="1100" b="1" u="sng">
                <a:latin typeface="Arial Narrow" charset="0"/>
                <a:ea typeface="Arial Narrow" charset="0"/>
                <a:cs typeface="Arial Narrow" charset="0"/>
              </a:rPr>
              <a:t>Science Goals</a:t>
            </a:r>
            <a:r>
              <a:rPr lang="en-US" sz="1100" b="1">
                <a:latin typeface="Arial Narrow" charset="0"/>
                <a:ea typeface="Arial Narrow" charset="0"/>
                <a:cs typeface="Arial Narrow" charset="0"/>
              </a:rPr>
              <a:t>: </a:t>
            </a:r>
            <a:r>
              <a:rPr lang="en-US" sz="1100" i="1">
                <a:solidFill>
                  <a:schemeClr val="tx2">
                    <a:lumMod val="60000"/>
                    <a:lumOff val="40000"/>
                  </a:schemeClr>
                </a:solidFill>
                <a:latin typeface="Arial Narrow" charset="0"/>
                <a:ea typeface="Arial Narrow" charset="0"/>
                <a:cs typeface="Arial Narrow" charset="0"/>
              </a:rPr>
              <a:t>Describe the science goals of the proposed investigation</a:t>
            </a:r>
          </a:p>
          <a:p>
            <a:pPr marL="228600" indent="-228600">
              <a:lnSpc>
                <a:spcPct val="90000"/>
              </a:lnSpc>
              <a:spcAft>
                <a:spcPts val="300"/>
              </a:spcAft>
              <a:buFont typeface="+mj-lt"/>
              <a:buAutoNum type="arabicPeriod"/>
              <a:defRPr/>
            </a:pPr>
            <a:r>
              <a:rPr lang="en-US" sz="1100" i="1">
                <a:solidFill>
                  <a:schemeClr val="tx2">
                    <a:lumMod val="60000"/>
                    <a:lumOff val="40000"/>
                  </a:schemeClr>
                </a:solidFill>
                <a:latin typeface="Arial Narrow" charset="0"/>
                <a:ea typeface="Arial Narrow" charset="0"/>
                <a:cs typeface="Arial Narrow" charset="0"/>
              </a:rPr>
              <a:t>Goal 1</a:t>
            </a:r>
          </a:p>
          <a:p>
            <a:pPr marL="228600" indent="-228600">
              <a:lnSpc>
                <a:spcPct val="90000"/>
              </a:lnSpc>
              <a:spcAft>
                <a:spcPts val="300"/>
              </a:spcAft>
              <a:buFont typeface="+mj-lt"/>
              <a:buAutoNum type="arabicPeriod"/>
              <a:defRPr/>
            </a:pPr>
            <a:r>
              <a:rPr lang="en-US" sz="1100" i="1">
                <a:solidFill>
                  <a:schemeClr val="tx2">
                    <a:lumMod val="60000"/>
                    <a:lumOff val="40000"/>
                  </a:schemeClr>
                </a:solidFill>
                <a:latin typeface="Arial Narrow" charset="0"/>
                <a:ea typeface="Arial Narrow" charset="0"/>
                <a:cs typeface="Arial Narrow" charset="0"/>
              </a:rPr>
              <a:t>Goal 2</a:t>
            </a:r>
          </a:p>
          <a:p>
            <a:pPr marL="228600" indent="-228600">
              <a:lnSpc>
                <a:spcPct val="90000"/>
              </a:lnSpc>
              <a:spcAft>
                <a:spcPts val="300"/>
              </a:spcAft>
              <a:buFont typeface="+mj-lt"/>
              <a:buAutoNum type="arabicPeriod"/>
              <a:defRPr/>
            </a:pPr>
            <a:r>
              <a:rPr lang="en-US" sz="1100" i="1">
                <a:solidFill>
                  <a:schemeClr val="tx2">
                    <a:lumMod val="60000"/>
                    <a:lumOff val="40000"/>
                  </a:schemeClr>
                </a:solidFill>
                <a:latin typeface="Arial Narrow" charset="0"/>
                <a:ea typeface="Arial Narrow" charset="0"/>
                <a:cs typeface="Arial Narrow" charset="0"/>
              </a:rPr>
              <a:t>Goal N</a:t>
            </a:r>
          </a:p>
          <a:p>
            <a:pPr>
              <a:lnSpc>
                <a:spcPct val="90000"/>
              </a:lnSpc>
              <a:spcAft>
                <a:spcPts val="600"/>
              </a:spcAft>
              <a:defRPr/>
            </a:pPr>
            <a:r>
              <a:rPr lang="en-US" sz="1100" b="1" u="sng">
                <a:latin typeface="Arial Narrow" charset="0"/>
                <a:ea typeface="Arial Narrow" charset="0"/>
                <a:cs typeface="Arial Narrow" charset="0"/>
              </a:rPr>
              <a:t>Baseline Mission:</a:t>
            </a:r>
            <a:r>
              <a:rPr lang="en-US" sz="1100">
                <a:latin typeface="Arial Narrow" charset="0"/>
                <a:ea typeface="Arial Narrow" charset="0"/>
                <a:cs typeface="Arial Narrow" charset="0"/>
              </a:rPr>
              <a:t> </a:t>
            </a:r>
            <a:r>
              <a:rPr lang="en-US" sz="1100" i="1">
                <a:solidFill>
                  <a:schemeClr val="tx2">
                    <a:lumMod val="60000"/>
                    <a:lumOff val="40000"/>
                  </a:schemeClr>
                </a:solidFill>
                <a:latin typeface="Arial Narrow" charset="0"/>
                <a:ea typeface="Arial Narrow" charset="0"/>
                <a:cs typeface="Arial Narrow" charset="0"/>
              </a:rPr>
              <a:t>Summary of the mission measurements and how these address the science objectives of the investigation.</a:t>
            </a:r>
          </a:p>
          <a:p>
            <a:pPr>
              <a:lnSpc>
                <a:spcPct val="90000"/>
              </a:lnSpc>
              <a:spcAft>
                <a:spcPts val="600"/>
              </a:spcAft>
              <a:defRPr/>
            </a:pPr>
            <a:r>
              <a:rPr lang="en-US" sz="1100" b="1" u="sng">
                <a:latin typeface="Arial Narrow" charset="0"/>
                <a:ea typeface="Arial Narrow" charset="0"/>
                <a:cs typeface="Arial Narrow" charset="0"/>
              </a:rPr>
              <a:t>Threshold Mission:</a:t>
            </a:r>
            <a:r>
              <a:rPr lang="en-US" sz="1100">
                <a:latin typeface="Arial Narrow" charset="0"/>
                <a:ea typeface="Arial Narrow" charset="0"/>
                <a:cs typeface="Arial Narrow" charset="0"/>
              </a:rPr>
              <a:t> </a:t>
            </a:r>
            <a:r>
              <a:rPr lang="en-US" sz="1100" i="1">
                <a:solidFill>
                  <a:schemeClr val="tx2">
                    <a:lumMod val="60000"/>
                    <a:lumOff val="40000"/>
                  </a:schemeClr>
                </a:solidFill>
                <a:latin typeface="Arial Narrow" charset="0"/>
                <a:ea typeface="Arial Narrow" charset="0"/>
                <a:cs typeface="Arial Narrow" charset="0"/>
              </a:rPr>
              <a:t>Describe any proposed descopes and the resulting investigation post descopes.</a:t>
            </a:r>
            <a:endParaRPr lang="en-US" sz="1100" b="1" i="1">
              <a:solidFill>
                <a:schemeClr val="tx2">
                  <a:lumMod val="60000"/>
                  <a:lumOff val="40000"/>
                </a:schemeClr>
              </a:solidFill>
              <a:latin typeface="Arial Narrow" charset="0"/>
              <a:ea typeface="Arial Narrow" charset="0"/>
              <a:cs typeface="Arial Narrow" charset="0"/>
            </a:endParaRPr>
          </a:p>
          <a:p>
            <a:pPr>
              <a:lnSpc>
                <a:spcPct val="90000"/>
              </a:lnSpc>
              <a:spcAft>
                <a:spcPts val="600"/>
              </a:spcAft>
              <a:defRPr/>
            </a:pPr>
            <a:r>
              <a:rPr lang="en-US" sz="1100" b="1" u="sng">
                <a:latin typeface="Arial Narrow" charset="0"/>
                <a:ea typeface="Arial Narrow" charset="0"/>
                <a:cs typeface="Arial Narrow" charset="0"/>
              </a:rPr>
              <a:t>Instrument(s):</a:t>
            </a:r>
            <a:r>
              <a:rPr lang="en-US" sz="1100">
                <a:latin typeface="Arial Narrow" charset="0"/>
                <a:ea typeface="Arial Narrow" charset="0"/>
                <a:cs typeface="Arial Narrow" charset="0"/>
              </a:rPr>
              <a:t> </a:t>
            </a:r>
            <a:r>
              <a:rPr lang="en-US" sz="1100" i="1">
                <a:solidFill>
                  <a:schemeClr val="tx2">
                    <a:lumMod val="60000"/>
                    <a:lumOff val="40000"/>
                  </a:schemeClr>
                </a:solidFill>
                <a:latin typeface="Arial Narrow" charset="0"/>
                <a:ea typeface="Arial Narrow" charset="0"/>
                <a:cs typeface="Arial Narrow" charset="0"/>
              </a:rPr>
              <a:t>Describe the instrument(s) characteristics. Include relevant specifications (e.g. TRL, type of instrument, sensor/detector size, FOV, focal length, spectral range, spectral/temporal/spatial sampling, frequency/wavelength, coatings, overall size, PSF, energy band)</a:t>
            </a:r>
            <a:endParaRPr lang="en-US" sz="1100" b="1" i="1">
              <a:solidFill>
                <a:schemeClr val="tx2">
                  <a:lumMod val="60000"/>
                  <a:lumOff val="40000"/>
                </a:schemeClr>
              </a:solidFill>
              <a:latin typeface="Arial Narrow" charset="0"/>
              <a:ea typeface="Arial Narrow" charset="0"/>
              <a:cs typeface="Arial Narrow" charset="0"/>
            </a:endParaRPr>
          </a:p>
          <a:p>
            <a:pPr>
              <a:lnSpc>
                <a:spcPct val="90000"/>
              </a:lnSpc>
              <a:spcAft>
                <a:spcPts val="600"/>
              </a:spcAft>
              <a:defRPr/>
            </a:pPr>
            <a:endParaRPr lang="en-US" sz="1100">
              <a:latin typeface="Arial Narrow" charset="0"/>
              <a:cs typeface="Arial Narrow" charset="0"/>
            </a:endParaRPr>
          </a:p>
          <a:p>
            <a:pPr>
              <a:lnSpc>
                <a:spcPct val="90000"/>
              </a:lnSpc>
              <a:spcAft>
                <a:spcPts val="600"/>
              </a:spcAft>
              <a:defRPr/>
            </a:pPr>
            <a:r>
              <a:rPr lang="en-US" sz="1100" b="1" u="sng">
                <a:latin typeface="Arial Narrow" charset="0"/>
                <a:ea typeface="Arial Narrow" charset="0"/>
                <a:cs typeface="Arial Narrow" charset="0"/>
              </a:rPr>
              <a:t>Heritage:</a:t>
            </a:r>
            <a:endParaRPr lang="en-US" sz="1100" b="1">
              <a:latin typeface="Arial Narrow" charset="0"/>
              <a:ea typeface="Arial Narrow" charset="0"/>
              <a:cs typeface="Arial Narrow" charset="0"/>
            </a:endParaRPr>
          </a:p>
          <a:p>
            <a:pPr marL="171450" indent="-171450">
              <a:lnSpc>
                <a:spcPct val="90000"/>
              </a:lnSpc>
              <a:spcAft>
                <a:spcPts val="600"/>
              </a:spcAft>
              <a:buFont typeface="Arial" panose="020B0604020202020204" pitchFamily="34" charset="0"/>
              <a:buChar char="•"/>
              <a:defRPr/>
            </a:pPr>
            <a:r>
              <a:rPr lang="en-US" sz="1100" i="1">
                <a:solidFill>
                  <a:schemeClr val="tx2">
                    <a:lumMod val="60000"/>
                    <a:lumOff val="40000"/>
                  </a:schemeClr>
                </a:solidFill>
                <a:latin typeface="Arial Narrow" charset="0"/>
                <a:cs typeface="Arial Narrow" charset="0"/>
              </a:rPr>
              <a:t>Instrument or component: heritage mission.</a:t>
            </a:r>
          </a:p>
          <a:p>
            <a:pPr marL="171450" indent="-171450">
              <a:lnSpc>
                <a:spcPct val="90000"/>
              </a:lnSpc>
              <a:spcAft>
                <a:spcPts val="600"/>
              </a:spcAft>
              <a:buFont typeface="Arial" panose="020B0604020202020204" pitchFamily="34" charset="0"/>
              <a:buChar char="•"/>
              <a:defRPr/>
            </a:pPr>
            <a:r>
              <a:rPr lang="en-US" sz="1100" i="1">
                <a:solidFill>
                  <a:schemeClr val="tx2">
                    <a:lumMod val="60000"/>
                    <a:lumOff val="40000"/>
                  </a:schemeClr>
                </a:solidFill>
                <a:latin typeface="Arial Narrow" charset="0"/>
                <a:cs typeface="Arial Narrow" charset="0"/>
              </a:rPr>
              <a:t>Instrument or component: heritage mission.</a:t>
            </a:r>
          </a:p>
        </p:txBody>
      </p:sp>
      <p:sp>
        <p:nvSpPr>
          <p:cNvPr id="14340" name="Rectangle 6">
            <a:extLst>
              <a:ext uri="{FF2B5EF4-FFF2-40B4-BE49-F238E27FC236}">
                <a16:creationId xmlns:a16="http://schemas.microsoft.com/office/drawing/2014/main" id="{7BC5BECA-9475-9E99-6C90-1C99AB17EEE7}"/>
              </a:ext>
            </a:extLst>
          </p:cNvPr>
          <p:cNvSpPr>
            <a:spLocks noChangeArrowheads="1"/>
          </p:cNvSpPr>
          <p:nvPr/>
        </p:nvSpPr>
        <p:spPr bwMode="auto">
          <a:xfrm>
            <a:off x="6085548" y="596198"/>
            <a:ext cx="5779972" cy="1955920"/>
          </a:xfrm>
          <a:prstGeom prst="rect">
            <a:avLst/>
          </a:prstGeom>
          <a:noFill/>
          <a:ln w="9525">
            <a:noFill/>
            <a:miter lim="800000"/>
            <a:headEnd/>
            <a:tailEnd/>
          </a:ln>
        </p:spPr>
        <p:txBody>
          <a:bodyPr wrap="square">
            <a:prstTxWarp prst="textNoShape">
              <a:avLst/>
            </a:prstTxWarp>
            <a:spAutoFit/>
          </a:bodyPr>
          <a:lstStyle/>
          <a:p>
            <a:pPr>
              <a:spcAft>
                <a:spcPts val="300"/>
              </a:spcAft>
            </a:pPr>
            <a:r>
              <a:rPr lang="en-US" sz="1100" b="1" u="sng">
                <a:latin typeface="Arial Narrow" charset="0"/>
                <a:ea typeface="Arial Narrow" charset="0"/>
                <a:cs typeface="Arial Narrow" charset="0"/>
              </a:rPr>
              <a:t>Mission &amp; Science Team</a:t>
            </a:r>
            <a:r>
              <a:rPr lang="en-US" sz="1100" b="1">
                <a:latin typeface="Arial Narrow" charset="0"/>
                <a:ea typeface="Arial Narrow" charset="0"/>
                <a:cs typeface="Arial Narrow" charset="0"/>
              </a:rPr>
              <a:t>:</a:t>
            </a:r>
          </a:p>
          <a:p>
            <a:pPr marL="171450" indent="-171450">
              <a:lnSpc>
                <a:spcPct val="90000"/>
              </a:lnSpc>
              <a:spcBef>
                <a:spcPts val="0"/>
              </a:spcBef>
              <a:spcAft>
                <a:spcPts val="0"/>
              </a:spcAft>
              <a:buFont typeface="Arial" panose="020B0604020202020204" pitchFamily="34" charset="0"/>
              <a:buChar char="•"/>
            </a:pPr>
            <a:r>
              <a:rPr lang="en-US" sz="1100">
                <a:latin typeface="Arial Narrow" charset="0"/>
                <a:ea typeface="Arial Narrow" charset="0"/>
                <a:cs typeface="Arial Narrow" charset="0"/>
              </a:rPr>
              <a:t>Principal Investigator (PI): </a:t>
            </a:r>
            <a:r>
              <a:rPr lang="en-US" sz="1100" i="1">
                <a:solidFill>
                  <a:schemeClr val="tx2">
                    <a:lumMod val="60000"/>
                    <a:lumOff val="40000"/>
                  </a:schemeClr>
                </a:solidFill>
                <a:latin typeface="Arial Narrow" charset="0"/>
                <a:ea typeface="Arial Narrow" charset="0"/>
                <a:cs typeface="Arial Narrow" charset="0"/>
              </a:rPr>
              <a:t>First, Last, Affiliation</a:t>
            </a:r>
          </a:p>
          <a:p>
            <a:pPr marL="171450" indent="-171450">
              <a:lnSpc>
                <a:spcPct val="90000"/>
              </a:lnSpc>
              <a:spcBef>
                <a:spcPts val="0"/>
              </a:spcBef>
              <a:spcAft>
                <a:spcPts val="0"/>
              </a:spcAft>
              <a:buFont typeface="Arial" panose="020B0604020202020204" pitchFamily="34" charset="0"/>
              <a:buChar char="•"/>
            </a:pPr>
            <a:r>
              <a:rPr lang="en-US" sz="1100">
                <a:latin typeface="Arial Narrow" charset="0"/>
                <a:ea typeface="Arial Narrow" charset="0"/>
                <a:cs typeface="Arial Narrow" charset="0"/>
              </a:rPr>
              <a:t>Project Manager (PM): </a:t>
            </a:r>
            <a:r>
              <a:rPr lang="en-US" sz="1100" i="1">
                <a:solidFill>
                  <a:schemeClr val="tx2">
                    <a:lumMod val="60000"/>
                    <a:lumOff val="40000"/>
                  </a:schemeClr>
                </a:solidFill>
                <a:latin typeface="Arial Narrow" charset="0"/>
                <a:ea typeface="Arial Narrow" charset="0"/>
                <a:cs typeface="Arial Narrow" charset="0"/>
              </a:rPr>
              <a:t>First, Last, Affiliation</a:t>
            </a:r>
          </a:p>
          <a:p>
            <a:pPr marL="171450" indent="-171450">
              <a:lnSpc>
                <a:spcPct val="90000"/>
              </a:lnSpc>
              <a:spcBef>
                <a:spcPts val="0"/>
              </a:spcBef>
              <a:spcAft>
                <a:spcPts val="0"/>
              </a:spcAft>
              <a:buFont typeface="Arial" panose="020B0604020202020204" pitchFamily="34" charset="0"/>
              <a:buChar char="•"/>
            </a:pPr>
            <a:r>
              <a:rPr lang="en-US" sz="1100">
                <a:latin typeface="Arial Narrow" charset="0"/>
                <a:ea typeface="Arial Narrow" charset="0"/>
                <a:cs typeface="Arial Narrow" charset="0"/>
              </a:rPr>
              <a:t>Project Systems Engineer (PSE): </a:t>
            </a:r>
            <a:r>
              <a:rPr lang="en-US" sz="1100" i="1">
                <a:solidFill>
                  <a:schemeClr val="tx2">
                    <a:lumMod val="60000"/>
                    <a:lumOff val="40000"/>
                  </a:schemeClr>
                </a:solidFill>
                <a:latin typeface="Arial Narrow" charset="0"/>
                <a:ea typeface="Arial Narrow" charset="0"/>
                <a:cs typeface="Arial Narrow" charset="0"/>
              </a:rPr>
              <a:t>First, Last, Affiliation</a:t>
            </a:r>
          </a:p>
          <a:p>
            <a:pPr marL="171450" indent="-171450">
              <a:lnSpc>
                <a:spcPct val="90000"/>
              </a:lnSpc>
              <a:spcBef>
                <a:spcPts val="0"/>
              </a:spcBef>
              <a:spcAft>
                <a:spcPts val="0"/>
              </a:spcAft>
              <a:buFont typeface="Arial" panose="020B0604020202020204" pitchFamily="34" charset="0"/>
              <a:buChar char="•"/>
            </a:pPr>
            <a:r>
              <a:rPr lang="en-US" sz="1100" i="1">
                <a:solidFill>
                  <a:schemeClr val="tx2">
                    <a:lumMod val="60000"/>
                    <a:lumOff val="40000"/>
                  </a:schemeClr>
                </a:solidFill>
                <a:latin typeface="Arial Narrow" charset="0"/>
                <a:ea typeface="Arial Narrow" charset="0"/>
                <a:cs typeface="Arial Narrow" charset="0"/>
              </a:rPr>
              <a:t>Deputy Principal Investigator (DPI): First, Last, Affiliation</a:t>
            </a:r>
          </a:p>
          <a:p>
            <a:pPr>
              <a:spcBef>
                <a:spcPts val="600"/>
              </a:spcBef>
              <a:spcAft>
                <a:spcPts val="300"/>
              </a:spcAft>
            </a:pPr>
            <a:r>
              <a:rPr lang="en-US" sz="1100" b="1" u="sng">
                <a:latin typeface="Arial Narrow" charset="0"/>
                <a:ea typeface="Arial Narrow" charset="0"/>
                <a:cs typeface="Arial Narrow" charset="0"/>
              </a:rPr>
              <a:t>Major Partners</a:t>
            </a:r>
            <a:r>
              <a:rPr lang="en-US" sz="1100" b="1">
                <a:latin typeface="Arial Narrow" charset="0"/>
                <a:ea typeface="Arial Narrow" charset="0"/>
                <a:cs typeface="Arial Narrow" charset="0"/>
              </a:rPr>
              <a:t>:</a:t>
            </a:r>
          </a:p>
          <a:p>
            <a:pPr marL="171450" indent="-171450">
              <a:lnSpc>
                <a:spcPct val="90000"/>
              </a:lnSpc>
              <a:spcAft>
                <a:spcPts val="0"/>
              </a:spcAft>
              <a:buFont typeface="Arial" panose="020B0604020202020204" pitchFamily="34" charset="0"/>
              <a:buChar char="•"/>
            </a:pPr>
            <a:r>
              <a:rPr lang="en-US" sz="1100" i="1">
                <a:solidFill>
                  <a:schemeClr val="tx2">
                    <a:lumMod val="60000"/>
                    <a:lumOff val="40000"/>
                  </a:schemeClr>
                </a:solidFill>
                <a:latin typeface="Arial Narrow" charset="0"/>
                <a:ea typeface="Arial Narrow" charset="0"/>
                <a:cs typeface="Arial Narrow" charset="0"/>
              </a:rPr>
              <a:t>Organization A – Role(s)</a:t>
            </a:r>
          </a:p>
          <a:p>
            <a:pPr marL="171450" indent="-171450">
              <a:lnSpc>
                <a:spcPct val="90000"/>
              </a:lnSpc>
              <a:spcAft>
                <a:spcPts val="0"/>
              </a:spcAft>
              <a:buFont typeface="Arial" panose="020B0604020202020204" pitchFamily="34" charset="0"/>
              <a:buChar char="•"/>
            </a:pPr>
            <a:r>
              <a:rPr lang="en-US" sz="1100" i="1">
                <a:solidFill>
                  <a:schemeClr val="tx2">
                    <a:lumMod val="60000"/>
                    <a:lumOff val="40000"/>
                  </a:schemeClr>
                </a:solidFill>
                <a:latin typeface="Arial Narrow" charset="0"/>
                <a:ea typeface="Arial Narrow" charset="0"/>
                <a:cs typeface="Arial Narrow" charset="0"/>
              </a:rPr>
              <a:t>Organization B – Role(s)</a:t>
            </a:r>
          </a:p>
          <a:p>
            <a:pPr marL="171450" indent="-171450">
              <a:lnSpc>
                <a:spcPct val="90000"/>
              </a:lnSpc>
              <a:spcAft>
                <a:spcPts val="0"/>
              </a:spcAft>
              <a:buFont typeface="Arial" panose="020B0604020202020204" pitchFamily="34" charset="0"/>
              <a:buChar char="•"/>
            </a:pPr>
            <a:r>
              <a:rPr lang="en-US" sz="1100" i="1">
                <a:solidFill>
                  <a:schemeClr val="tx2">
                    <a:lumMod val="60000"/>
                    <a:lumOff val="40000"/>
                  </a:schemeClr>
                </a:solidFill>
                <a:latin typeface="Arial Narrow" charset="0"/>
                <a:ea typeface="Arial Narrow" charset="0"/>
                <a:cs typeface="Arial Narrow" charset="0"/>
              </a:rPr>
              <a:t>Organization C – Role(s)</a:t>
            </a:r>
          </a:p>
          <a:p>
            <a:pPr marL="171450" indent="-171450">
              <a:lnSpc>
                <a:spcPct val="90000"/>
              </a:lnSpc>
              <a:spcAft>
                <a:spcPts val="0"/>
              </a:spcAft>
              <a:buFont typeface="Arial" panose="020B0604020202020204" pitchFamily="34" charset="0"/>
              <a:buChar char="•"/>
            </a:pPr>
            <a:r>
              <a:rPr lang="en-US" sz="1100" i="1">
                <a:solidFill>
                  <a:schemeClr val="tx2">
                    <a:lumMod val="60000"/>
                    <a:lumOff val="40000"/>
                  </a:schemeClr>
                </a:solidFill>
                <a:latin typeface="Arial Narrow" charset="0"/>
                <a:ea typeface="Arial Narrow" charset="0"/>
                <a:cs typeface="Arial Narrow" charset="0"/>
              </a:rPr>
              <a:t>...</a:t>
            </a:r>
          </a:p>
          <a:p>
            <a:pPr marL="171450" indent="-171450">
              <a:lnSpc>
                <a:spcPct val="90000"/>
              </a:lnSpc>
              <a:spcAft>
                <a:spcPts val="0"/>
              </a:spcAft>
              <a:buFont typeface="Arial" panose="020B0604020202020204" pitchFamily="34" charset="0"/>
              <a:buChar char="•"/>
            </a:pPr>
            <a:r>
              <a:rPr lang="en-US" sz="1100" i="1">
                <a:solidFill>
                  <a:schemeClr val="tx2">
                    <a:lumMod val="60000"/>
                    <a:lumOff val="40000"/>
                  </a:schemeClr>
                </a:solidFill>
                <a:latin typeface="Arial Narrow" charset="0"/>
                <a:ea typeface="Arial Narrow" charset="0"/>
                <a:cs typeface="Arial Narrow" charset="0"/>
              </a:rPr>
              <a:t>Organization N – Role(s)</a:t>
            </a:r>
          </a:p>
        </p:txBody>
      </p:sp>
      <p:cxnSp>
        <p:nvCxnSpPr>
          <p:cNvPr id="12" name="Straight Connector 11">
            <a:extLst>
              <a:ext uri="{FF2B5EF4-FFF2-40B4-BE49-F238E27FC236}">
                <a16:creationId xmlns:a16="http://schemas.microsoft.com/office/drawing/2014/main" id="{FFB3813B-D1A2-9E5C-4524-9CA3486BB5EC}"/>
              </a:ext>
            </a:extLst>
          </p:cNvPr>
          <p:cNvCxnSpPr>
            <a:cxnSpLocks/>
          </p:cNvCxnSpPr>
          <p:nvPr/>
        </p:nvCxnSpPr>
        <p:spPr>
          <a:xfrm flipH="1">
            <a:off x="6088065" y="677741"/>
            <a:ext cx="14287" cy="604532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341" name="Rectangle 7">
            <a:extLst>
              <a:ext uri="{FF2B5EF4-FFF2-40B4-BE49-F238E27FC236}">
                <a16:creationId xmlns:a16="http://schemas.microsoft.com/office/drawing/2014/main" id="{94711504-9145-E22E-779C-84D469E5ED3F}"/>
              </a:ext>
            </a:extLst>
          </p:cNvPr>
          <p:cNvSpPr>
            <a:spLocks noChangeArrowheads="1"/>
          </p:cNvSpPr>
          <p:nvPr/>
        </p:nvSpPr>
        <p:spPr bwMode="auto">
          <a:xfrm>
            <a:off x="6072178" y="2547453"/>
            <a:ext cx="5793342" cy="3594830"/>
          </a:xfrm>
          <a:prstGeom prst="rect">
            <a:avLst/>
          </a:prstGeom>
          <a:noFill/>
          <a:ln w="9525">
            <a:noFill/>
            <a:miter lim="800000"/>
            <a:headEnd/>
            <a:tailEnd/>
          </a:ln>
        </p:spPr>
        <p:txBody>
          <a:bodyPr wrap="square">
            <a:prstTxWarp prst="textNoShape">
              <a:avLst/>
            </a:prstTxWarp>
            <a:spAutoFit/>
          </a:bodyPr>
          <a:lstStyle/>
          <a:p>
            <a:pPr>
              <a:lnSpc>
                <a:spcPct val="80000"/>
              </a:lnSpc>
              <a:spcAft>
                <a:spcPts val="300"/>
              </a:spcAft>
              <a:defRPr/>
            </a:pPr>
            <a:r>
              <a:rPr lang="en-US" sz="1100" b="1" u="sng">
                <a:latin typeface="Arial Narrow" charset="0"/>
                <a:ea typeface="Arial Narrow" charset="0"/>
                <a:cs typeface="Arial Narrow" charset="0"/>
              </a:rPr>
              <a:t>Mission Details:</a:t>
            </a:r>
            <a:endParaRPr lang="en-US" sz="1100">
              <a:latin typeface="Arial Narrow" charset="0"/>
              <a:ea typeface="Arial Narrow" charset="0"/>
              <a:cs typeface="Arial Narrow" charset="0"/>
            </a:endParaRPr>
          </a:p>
          <a:p>
            <a:pPr marL="171450" indent="-171450">
              <a:spcAft>
                <a:spcPts val="0"/>
              </a:spcAft>
              <a:buFont typeface="Arial" panose="020B0604020202020204" pitchFamily="34" charset="0"/>
              <a:buChar char="•"/>
            </a:pPr>
            <a:r>
              <a:rPr lang="en-US" sz="1100">
                <a:latin typeface="Arial Narrow" charset="0"/>
                <a:cs typeface="Arial Narrow" charset="0"/>
              </a:rPr>
              <a:t>Launch Readiness Date:</a:t>
            </a:r>
            <a:r>
              <a:rPr lang="en-US" sz="1100" i="1">
                <a:solidFill>
                  <a:schemeClr val="tx2">
                    <a:lumMod val="60000"/>
                    <a:lumOff val="40000"/>
                  </a:schemeClr>
                </a:solidFill>
                <a:latin typeface="Arial Narrow" charset="0"/>
                <a:cs typeface="Arial Narrow" charset="0"/>
              </a:rPr>
              <a:t> Day Month, Year; </a:t>
            </a:r>
            <a:r>
              <a:rPr lang="en-US" sz="1100">
                <a:latin typeface="Arial Narrow" charset="0"/>
                <a:cs typeface="Arial Narrow" charset="0"/>
              </a:rPr>
              <a:t>launch scenario</a:t>
            </a:r>
            <a:r>
              <a:rPr lang="en-US" sz="1100" i="1">
                <a:solidFill>
                  <a:schemeClr val="tx2">
                    <a:lumMod val="60000"/>
                    <a:lumOff val="40000"/>
                  </a:schemeClr>
                </a:solidFill>
                <a:latin typeface="Arial Narrow" charset="0"/>
                <a:cs typeface="Arial Narrow" charset="0"/>
              </a:rPr>
              <a:t> number</a:t>
            </a:r>
          </a:p>
          <a:p>
            <a:pPr marL="171450" indent="-171450">
              <a:spcAft>
                <a:spcPts val="0"/>
              </a:spcAft>
              <a:buFont typeface="Arial" panose="020B0604020202020204" pitchFamily="34" charset="0"/>
              <a:buChar char="•"/>
            </a:pPr>
            <a:r>
              <a:rPr lang="en-US" sz="1100">
                <a:latin typeface="Arial Narrow" charset="0"/>
                <a:cs typeface="Arial Narrow" charset="0"/>
              </a:rPr>
              <a:t>Mission Duration: </a:t>
            </a:r>
            <a:r>
              <a:rPr lang="en-US" sz="1100" i="1">
                <a:solidFill>
                  <a:schemeClr val="tx2">
                    <a:lumMod val="60000"/>
                    <a:lumOff val="40000"/>
                  </a:schemeClr>
                </a:solidFill>
                <a:latin typeface="Arial Narrow" charset="0"/>
                <a:cs typeface="Arial Narrow" charset="0"/>
              </a:rPr>
              <a:t>N months</a:t>
            </a:r>
          </a:p>
          <a:p>
            <a:pPr marL="171450" indent="-171450">
              <a:spcAft>
                <a:spcPts val="0"/>
              </a:spcAft>
              <a:buFont typeface="Arial" panose="020B0604020202020204" pitchFamily="34" charset="0"/>
              <a:buChar char="•"/>
            </a:pPr>
            <a:r>
              <a:rPr lang="en-US" sz="1100">
                <a:latin typeface="Arial Narrow" charset="0"/>
                <a:cs typeface="Arial Narrow" charset="0"/>
              </a:rPr>
              <a:t>Orbit:</a:t>
            </a:r>
            <a:r>
              <a:rPr lang="en-US" sz="1100" i="1">
                <a:solidFill>
                  <a:schemeClr val="tx2">
                    <a:lumMod val="60000"/>
                    <a:lumOff val="40000"/>
                  </a:schemeClr>
                </a:solidFill>
                <a:latin typeface="Arial Narrow" charset="0"/>
                <a:cs typeface="Arial Narrow" charset="0"/>
              </a:rPr>
              <a:t> characteristics</a:t>
            </a:r>
          </a:p>
          <a:p>
            <a:pPr marL="171450" indent="-171450">
              <a:spcAft>
                <a:spcPts val="0"/>
              </a:spcAft>
              <a:buFont typeface="Arial" panose="020B0604020202020204" pitchFamily="34" charset="0"/>
              <a:buChar char="•"/>
            </a:pPr>
            <a:r>
              <a:rPr lang="en-US" sz="1100" i="1">
                <a:solidFill>
                  <a:schemeClr val="tx2">
                    <a:lumMod val="60000"/>
                    <a:lumOff val="40000"/>
                  </a:schemeClr>
                </a:solidFill>
                <a:latin typeface="Arial Narrow" charset="0"/>
                <a:cs typeface="Arial Narrow" charset="0"/>
              </a:rPr>
              <a:t>Ground System Provider (SCaN or vendor name)</a:t>
            </a:r>
          </a:p>
          <a:p>
            <a:pPr>
              <a:spcBef>
                <a:spcPts val="600"/>
              </a:spcBef>
              <a:spcAft>
                <a:spcPts val="300"/>
              </a:spcAft>
            </a:pPr>
            <a:r>
              <a:rPr lang="en-US" sz="1100" b="1" u="sng">
                <a:latin typeface="Arial Narrow" charset="0"/>
                <a:ea typeface="Arial Narrow" charset="0"/>
                <a:cs typeface="Arial Narrow" charset="0"/>
              </a:rPr>
              <a:t>Flight Systems Details</a:t>
            </a:r>
            <a:r>
              <a:rPr lang="en-US" sz="1100" b="1">
                <a:latin typeface="Arial Narrow" charset="0"/>
                <a:ea typeface="Arial Narrow" charset="0"/>
                <a:cs typeface="Arial Narrow" charset="0"/>
              </a:rPr>
              <a:t>:</a:t>
            </a:r>
            <a:endParaRPr lang="en-US" sz="1100">
              <a:latin typeface="Arial Narrow" charset="0"/>
              <a:ea typeface="Arial Narrow" charset="0"/>
              <a:cs typeface="Arial Narrow" charset="0"/>
            </a:endParaRPr>
          </a:p>
          <a:p>
            <a:pPr marL="173038" indent="-173038">
              <a:lnSpc>
                <a:spcPct val="90000"/>
              </a:lnSpc>
              <a:buFont typeface="Arial" panose="020B0604020202020204" pitchFamily="34" charset="0"/>
              <a:buChar char="•"/>
            </a:pPr>
            <a:r>
              <a:rPr lang="en-US" sz="1100" i="1">
                <a:solidFill>
                  <a:schemeClr val="tx2">
                    <a:lumMod val="60000"/>
                    <a:lumOff val="40000"/>
                  </a:schemeClr>
                </a:solidFill>
                <a:latin typeface="Arial Narrow" panose="020B0604020202020204" pitchFamily="34" charset="0"/>
                <a:cs typeface="Arial Narrow" panose="020B0604020202020204" pitchFamily="34" charset="0"/>
              </a:rPr>
              <a:t>Spacecraft Bus manufacturer, model</a:t>
            </a:r>
          </a:p>
          <a:p>
            <a:pPr marL="173038" indent="-173038">
              <a:lnSpc>
                <a:spcPct val="90000"/>
              </a:lnSpc>
              <a:buFont typeface="Arial" panose="020B0604020202020204" pitchFamily="34" charset="0"/>
              <a:buChar char="•"/>
            </a:pPr>
            <a:r>
              <a:rPr lang="en-US" sz="1100" i="1">
                <a:solidFill>
                  <a:schemeClr val="tx2">
                    <a:lumMod val="60000"/>
                    <a:lumOff val="40000"/>
                  </a:schemeClr>
                </a:solidFill>
                <a:latin typeface="Arial Narrow" panose="020B0604020202020204" pitchFamily="34" charset="0"/>
                <a:cs typeface="Arial Narrow" panose="020B0604020202020204" pitchFamily="34" charset="0"/>
              </a:rPr>
              <a:t>Propulsion and method of control</a:t>
            </a:r>
          </a:p>
          <a:p>
            <a:pPr marL="173038" indent="-173038">
              <a:lnSpc>
                <a:spcPct val="90000"/>
              </a:lnSpc>
              <a:buFont typeface="Arial" panose="020B0604020202020204" pitchFamily="34" charset="0"/>
              <a:buChar char="•"/>
            </a:pPr>
            <a:r>
              <a:rPr lang="en-US" sz="1100" i="1">
                <a:solidFill>
                  <a:schemeClr val="tx2">
                    <a:lumMod val="60000"/>
                    <a:lumOff val="40000"/>
                  </a:schemeClr>
                </a:solidFill>
                <a:latin typeface="Arial Narrow" panose="020B0604020202020204" pitchFamily="34" charset="0"/>
                <a:cs typeface="Arial Narrow" panose="020B0604020202020204" pitchFamily="34" charset="0"/>
              </a:rPr>
              <a:t>Pointing Accuracy</a:t>
            </a:r>
          </a:p>
          <a:p>
            <a:pPr marL="173038" indent="-173038">
              <a:lnSpc>
                <a:spcPct val="90000"/>
              </a:lnSpc>
              <a:buFont typeface="Arial" panose="020B0604020202020204" pitchFamily="34" charset="0"/>
              <a:buChar char="•"/>
            </a:pPr>
            <a:r>
              <a:rPr lang="en-US" sz="1100" i="1">
                <a:solidFill>
                  <a:schemeClr val="tx2">
                    <a:lumMod val="60000"/>
                    <a:lumOff val="40000"/>
                  </a:schemeClr>
                </a:solidFill>
                <a:latin typeface="Arial Narrow" panose="020B0604020202020204" pitchFamily="34" charset="0"/>
                <a:cs typeface="Arial Narrow" panose="020B0604020202020204" pitchFamily="34" charset="0"/>
              </a:rPr>
              <a:t>Telecommunications link(s), total data volume per day</a:t>
            </a:r>
          </a:p>
          <a:p>
            <a:pPr marL="746125" indent="-741363">
              <a:lnSpc>
                <a:spcPct val="90000"/>
              </a:lnSpc>
              <a:spcBef>
                <a:spcPts val="600"/>
              </a:spcBef>
              <a:spcAft>
                <a:spcPts val="0"/>
              </a:spcAft>
            </a:pPr>
            <a:r>
              <a:rPr lang="en-US" sz="1100" b="1" u="sng">
                <a:latin typeface="Arial Narrow" charset="0"/>
                <a:cs typeface="Arial Narrow" charset="0"/>
              </a:rPr>
              <a:t>Mass/Power [Margins %]</a:t>
            </a:r>
            <a:r>
              <a:rPr lang="en-US" sz="1100">
                <a:latin typeface="Arial Narrow" charset="0"/>
                <a:cs typeface="Arial Narrow" charset="0"/>
              </a:rPr>
              <a:t>:</a:t>
            </a:r>
          </a:p>
          <a:p>
            <a:pPr marL="176212" indent="-171450">
              <a:lnSpc>
                <a:spcPct val="90000"/>
              </a:lnSpc>
              <a:spcBef>
                <a:spcPts val="600"/>
              </a:spcBef>
              <a:spcAft>
                <a:spcPts val="0"/>
              </a:spcAft>
              <a:buFont typeface="Arial" panose="020B0604020202020204" pitchFamily="34" charset="0"/>
              <a:buChar char="•"/>
            </a:pPr>
            <a:r>
              <a:rPr lang="en-US" altLang="en-US" sz="1100">
                <a:latin typeface="Arial Narrow" charset="0"/>
                <a:cs typeface="Arial Narrow" charset="0"/>
              </a:rPr>
              <a:t>Dry Mass</a:t>
            </a:r>
            <a:r>
              <a:rPr lang="en-US" altLang="en-US" sz="1100" i="1">
                <a:solidFill>
                  <a:schemeClr val="tx2">
                    <a:lumMod val="60000"/>
                    <a:lumOff val="40000"/>
                  </a:schemeClr>
                </a:solidFill>
                <a:latin typeface="Arial Narrow" charset="0"/>
                <a:cs typeface="Arial Narrow" charset="0"/>
              </a:rPr>
              <a:t> (Kg) MEV [% Margin]</a:t>
            </a:r>
          </a:p>
          <a:p>
            <a:pPr marL="176212" indent="-171450">
              <a:lnSpc>
                <a:spcPct val="90000"/>
              </a:lnSpc>
              <a:spcBef>
                <a:spcPts val="600"/>
              </a:spcBef>
              <a:spcAft>
                <a:spcPts val="0"/>
              </a:spcAft>
              <a:buFont typeface="Arial" panose="020B0604020202020204" pitchFamily="34" charset="0"/>
              <a:buChar char="•"/>
            </a:pPr>
            <a:r>
              <a:rPr lang="en-US" altLang="en-US" sz="1100">
                <a:latin typeface="Arial Narrow" charset="0"/>
                <a:cs typeface="Arial Narrow" charset="0"/>
              </a:rPr>
              <a:t>Spacecraft  Power </a:t>
            </a:r>
            <a:r>
              <a:rPr lang="en-US" altLang="en-US" sz="1100" i="1">
                <a:solidFill>
                  <a:schemeClr val="tx2">
                    <a:lumMod val="60000"/>
                    <a:lumOff val="40000"/>
                  </a:schemeClr>
                </a:solidFill>
                <a:latin typeface="Arial Narrow" charset="0"/>
                <a:cs typeface="Arial Narrow" charset="0"/>
              </a:rPr>
              <a:t>(W) MEV [% Margin @ EOL]</a:t>
            </a:r>
          </a:p>
          <a:p>
            <a:pPr marL="635000" indent="-635000">
              <a:lnSpc>
                <a:spcPct val="90000"/>
              </a:lnSpc>
              <a:spcBef>
                <a:spcPts val="600"/>
              </a:spcBef>
              <a:spcAft>
                <a:spcPts val="0"/>
              </a:spcAft>
              <a:defRPr/>
            </a:pPr>
            <a:r>
              <a:rPr lang="en-US" sz="1100" b="1" u="sng">
                <a:latin typeface="Arial Narrow" charset="0"/>
                <a:ea typeface="Arial Narrow" charset="0"/>
                <a:cs typeface="Arial Narrow" charset="0"/>
              </a:rPr>
              <a:t>FY26 Cost</a:t>
            </a:r>
            <a:r>
              <a:rPr lang="en-US" sz="1100" b="1">
                <a:latin typeface="Arial Narrow" charset="0"/>
                <a:ea typeface="Arial Narrow" charset="0"/>
                <a:cs typeface="Arial Narrow" charset="0"/>
              </a:rPr>
              <a:t>:</a:t>
            </a:r>
            <a:r>
              <a:rPr lang="en-US" sz="1100">
                <a:latin typeface="Arial Narrow" charset="0"/>
                <a:ea typeface="Arial Narrow" charset="0"/>
                <a:cs typeface="Arial Narrow" charset="0"/>
              </a:rPr>
              <a:t> Total PIMMC: </a:t>
            </a:r>
            <a:r>
              <a:rPr lang="en-US" sz="1100" i="1">
                <a:solidFill>
                  <a:schemeClr val="tx2">
                    <a:lumMod val="60000"/>
                    <a:lumOff val="40000"/>
                  </a:schemeClr>
                </a:solidFill>
                <a:latin typeface="Arial Narrow" charset="0"/>
                <a:ea typeface="Arial Narrow" charset="0"/>
                <a:cs typeface="Arial Narrow" charset="0"/>
              </a:rPr>
              <a:t>$M (including $M UCR). </a:t>
            </a:r>
            <a:r>
              <a:rPr lang="en-US" sz="1100">
                <a:latin typeface="Arial Narrow" charset="0"/>
                <a:cs typeface="Arial Narrow" charset="0"/>
              </a:rPr>
              <a:t>A</a:t>
            </a:r>
            <a:r>
              <a:rPr lang="en-US" sz="1100">
                <a:latin typeface="Arial Narrow" charset="0"/>
                <a:ea typeface="Arial Narrow" charset="0"/>
                <a:cs typeface="Arial Narrow" charset="0"/>
              </a:rPr>
              <a:t>djusted Cost Cap:</a:t>
            </a:r>
            <a:r>
              <a:rPr lang="en-US" sz="1100" i="1">
                <a:solidFill>
                  <a:schemeClr val="tx2">
                    <a:lumMod val="60000"/>
                    <a:lumOff val="40000"/>
                  </a:schemeClr>
                </a:solidFill>
                <a:latin typeface="Arial Narrow" charset="0"/>
                <a:ea typeface="Arial Narrow" charset="0"/>
                <a:cs typeface="Arial Narrow" charset="0"/>
              </a:rPr>
              <a:t> $M.</a:t>
            </a:r>
          </a:p>
          <a:p>
            <a:pPr marL="635000" indent="-635000">
              <a:lnSpc>
                <a:spcPct val="90000"/>
              </a:lnSpc>
              <a:spcBef>
                <a:spcPts val="600"/>
              </a:spcBef>
              <a:spcAft>
                <a:spcPts val="0"/>
              </a:spcAft>
              <a:defRPr/>
            </a:pPr>
            <a:r>
              <a:rPr lang="en-US" sz="1100" i="1">
                <a:latin typeface="Arial Narrow" charset="0"/>
                <a:ea typeface="Arial Narrow" charset="0"/>
                <a:cs typeface="Arial Narrow" charset="0"/>
              </a:rPr>
              <a:t>	</a:t>
            </a:r>
            <a:r>
              <a:rPr lang="en-US" sz="1100" i="1">
                <a:solidFill>
                  <a:schemeClr val="tx2">
                    <a:lumMod val="60000"/>
                    <a:lumOff val="40000"/>
                  </a:schemeClr>
                </a:solidFill>
                <a:latin typeface="Arial Narrow" charset="0"/>
                <a:ea typeface="Arial Narrow" charset="0"/>
                <a:cs typeface="Arial Narrow" charset="0"/>
              </a:rPr>
              <a:t>Phases B-D, $M including $M (%) reserves, and $M contributions.</a:t>
            </a:r>
          </a:p>
          <a:p>
            <a:pPr marL="635000">
              <a:lnSpc>
                <a:spcPct val="90000"/>
              </a:lnSpc>
              <a:spcBef>
                <a:spcPts val="0"/>
              </a:spcBef>
              <a:spcAft>
                <a:spcPts val="0"/>
              </a:spcAft>
              <a:defRPr/>
            </a:pPr>
            <a:r>
              <a:rPr lang="en-US" sz="1100" i="1">
                <a:solidFill>
                  <a:schemeClr val="tx2">
                    <a:lumMod val="60000"/>
                    <a:lumOff val="40000"/>
                  </a:schemeClr>
                </a:solidFill>
                <a:latin typeface="Arial Narrow" charset="0"/>
                <a:ea typeface="Arial Narrow" charset="0"/>
                <a:cs typeface="Arial Narrow" charset="0"/>
              </a:rPr>
              <a:t>Phases E/F, $M including $M (%) reserves, $M contribution.</a:t>
            </a:r>
            <a:r>
              <a:rPr lang="en-US" sz="1100">
                <a:latin typeface="Arial Narrow" charset="0"/>
                <a:ea typeface="Arial Narrow" charset="0"/>
                <a:cs typeface="Arial Narrow" charset="0"/>
              </a:rPr>
              <a:t> </a:t>
            </a:r>
            <a:endParaRPr lang="en-US" sz="1100">
              <a:solidFill>
                <a:srgbClr val="000000"/>
              </a:solidFill>
              <a:latin typeface="Arial Narrow" charset="0"/>
              <a:ea typeface="Arial Narrow" charset="0"/>
              <a:cs typeface="Arial Narrow" charset="0"/>
            </a:endParaRPr>
          </a:p>
          <a:p>
            <a:pPr marL="628650" indent="-628650">
              <a:lnSpc>
                <a:spcPct val="90000"/>
              </a:lnSpc>
              <a:spcBef>
                <a:spcPts val="600"/>
              </a:spcBef>
              <a:spcAft>
                <a:spcPts val="0"/>
              </a:spcAft>
            </a:pPr>
            <a:r>
              <a:rPr lang="en-US" sz="1100" b="1" u="sng">
                <a:latin typeface="Arial Narrow" charset="0"/>
                <a:ea typeface="Arial Narrow" charset="0"/>
                <a:cs typeface="Arial Narrow" charset="0"/>
              </a:rPr>
              <a:t>Schedule</a:t>
            </a:r>
            <a:r>
              <a:rPr lang="en-US" sz="1100">
                <a:latin typeface="Arial Narrow" charset="0"/>
                <a:ea typeface="Arial Narrow" charset="0"/>
                <a:cs typeface="Arial Narrow" charset="0"/>
              </a:rPr>
              <a:t>:	</a:t>
            </a:r>
            <a:r>
              <a:rPr lang="en-US" sz="1100" i="1">
                <a:solidFill>
                  <a:schemeClr val="tx2">
                    <a:lumMod val="60000"/>
                    <a:lumOff val="40000"/>
                  </a:schemeClr>
                </a:solidFill>
                <a:latin typeface="Arial Narrow" charset="0"/>
                <a:ea typeface="Arial Narrow" charset="0"/>
                <a:cs typeface="Arial Narrow" charset="0"/>
              </a:rPr>
              <a:t>N-</a:t>
            </a:r>
            <a:r>
              <a:rPr lang="en-US" sz="1100" i="1" err="1">
                <a:solidFill>
                  <a:schemeClr val="tx2">
                    <a:lumMod val="60000"/>
                    <a:lumOff val="40000"/>
                  </a:schemeClr>
                </a:solidFill>
                <a:latin typeface="Arial Narrow" charset="0"/>
                <a:ea typeface="Arial Narrow" charset="0"/>
                <a:cs typeface="Arial Narrow" charset="0"/>
              </a:rPr>
              <a:t>mo</a:t>
            </a:r>
            <a:r>
              <a:rPr lang="en-US" sz="1100" i="1">
                <a:solidFill>
                  <a:schemeClr val="tx2">
                    <a:lumMod val="60000"/>
                    <a:lumOff val="40000"/>
                  </a:schemeClr>
                </a:solidFill>
                <a:latin typeface="Arial Narrow" charset="0"/>
                <a:ea typeface="Arial Narrow" charset="0"/>
                <a:cs typeface="Arial Narrow" charset="0"/>
              </a:rPr>
              <a:t> Phases A-D, M-</a:t>
            </a:r>
            <a:r>
              <a:rPr lang="en-US" sz="1100" i="1" err="1">
                <a:solidFill>
                  <a:schemeClr val="tx2">
                    <a:lumMod val="60000"/>
                    <a:lumOff val="40000"/>
                  </a:schemeClr>
                </a:solidFill>
                <a:latin typeface="Arial Narrow" charset="0"/>
                <a:ea typeface="Arial Narrow" charset="0"/>
                <a:cs typeface="Arial Narrow" charset="0"/>
              </a:rPr>
              <a:t>mo</a:t>
            </a:r>
            <a:r>
              <a:rPr lang="en-US" sz="1100" i="1">
                <a:solidFill>
                  <a:schemeClr val="tx2">
                    <a:lumMod val="60000"/>
                    <a:lumOff val="40000"/>
                  </a:schemeClr>
                </a:solidFill>
                <a:latin typeface="Arial Narrow" charset="0"/>
                <a:ea typeface="Arial Narrow" charset="0"/>
                <a:cs typeface="Arial Narrow" charset="0"/>
              </a:rPr>
              <a:t> Phase E, X-</a:t>
            </a:r>
            <a:r>
              <a:rPr lang="en-US" sz="1100" i="1" err="1">
                <a:solidFill>
                  <a:schemeClr val="tx2">
                    <a:lumMod val="60000"/>
                    <a:lumOff val="40000"/>
                  </a:schemeClr>
                </a:solidFill>
                <a:latin typeface="Arial Narrow" charset="0"/>
                <a:ea typeface="Arial Narrow" charset="0"/>
                <a:cs typeface="Arial Narrow" charset="0"/>
              </a:rPr>
              <a:t>mo</a:t>
            </a:r>
            <a:r>
              <a:rPr lang="en-US" sz="1100" i="1">
                <a:solidFill>
                  <a:schemeClr val="tx2">
                    <a:lumMod val="60000"/>
                    <a:lumOff val="40000"/>
                  </a:schemeClr>
                </a:solidFill>
                <a:latin typeface="Arial Narrow" charset="0"/>
                <a:ea typeface="Arial Narrow" charset="0"/>
                <a:cs typeface="Arial Narrow" charset="0"/>
              </a:rPr>
              <a:t> Phase F, Z days of critical path FSR.</a:t>
            </a:r>
          </a:p>
          <a:p>
            <a:pPr marL="173038" indent="-173038">
              <a:lnSpc>
                <a:spcPct val="90000"/>
              </a:lnSpc>
              <a:spcBef>
                <a:spcPts val="600"/>
              </a:spcBef>
              <a:spcAft>
                <a:spcPts val="0"/>
              </a:spcAft>
            </a:pPr>
            <a:r>
              <a:rPr lang="en-US" sz="1100" b="1" u="sng">
                <a:latin typeface="Arial Narrow" charset="0"/>
                <a:ea typeface="Arial Narrow" charset="0"/>
                <a:cs typeface="Arial Narrow" charset="0"/>
              </a:rPr>
              <a:t>Descopes</a:t>
            </a:r>
            <a:r>
              <a:rPr lang="en-US" sz="1100">
                <a:latin typeface="Arial Narrow" charset="0"/>
                <a:ea typeface="Arial Narrow" charset="0"/>
                <a:cs typeface="Arial Narrow" charset="0"/>
              </a:rPr>
              <a:t>: </a:t>
            </a:r>
            <a:r>
              <a:rPr lang="en-US" sz="1100" i="1">
                <a:solidFill>
                  <a:schemeClr val="tx2">
                    <a:lumMod val="60000"/>
                    <a:lumOff val="40000"/>
                  </a:schemeClr>
                </a:solidFill>
                <a:latin typeface="Arial Narrow" panose="020B0604020202020204" pitchFamily="34" charset="0"/>
                <a:cs typeface="Arial Narrow" panose="020B0604020202020204" pitchFamily="34" charset="0"/>
              </a:rPr>
              <a:t>(if any): Brief description (savings and milestones)</a:t>
            </a:r>
          </a:p>
        </p:txBody>
      </p:sp>
      <p:cxnSp>
        <p:nvCxnSpPr>
          <p:cNvPr id="6" name="Straight Connector 5">
            <a:extLst>
              <a:ext uri="{FF2B5EF4-FFF2-40B4-BE49-F238E27FC236}">
                <a16:creationId xmlns:a16="http://schemas.microsoft.com/office/drawing/2014/main" id="{8C8C11C5-5A7E-8509-C01A-2E3121C709E4}"/>
              </a:ext>
            </a:extLst>
          </p:cNvPr>
          <p:cNvCxnSpPr/>
          <p:nvPr/>
        </p:nvCxnSpPr>
        <p:spPr>
          <a:xfrm>
            <a:off x="6088064" y="2517763"/>
            <a:ext cx="4352395"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671D6F7-1681-2747-2B54-14F83F47FC8B}"/>
              </a:ext>
            </a:extLst>
          </p:cNvPr>
          <p:cNvCxnSpPr/>
          <p:nvPr/>
        </p:nvCxnSpPr>
        <p:spPr>
          <a:xfrm>
            <a:off x="1735669" y="2517768"/>
            <a:ext cx="4352395"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Rectangle 6">
            <a:extLst>
              <a:ext uri="{FF2B5EF4-FFF2-40B4-BE49-F238E27FC236}">
                <a16:creationId xmlns:a16="http://schemas.microsoft.com/office/drawing/2014/main" id="{8E3DCB94-6319-7719-0C85-B9511107C599}"/>
              </a:ext>
            </a:extLst>
          </p:cNvPr>
          <p:cNvSpPr>
            <a:spLocks noChangeArrowheads="1"/>
          </p:cNvSpPr>
          <p:nvPr/>
        </p:nvSpPr>
        <p:spPr bwMode="auto">
          <a:xfrm>
            <a:off x="803524" y="1293812"/>
            <a:ext cx="1509642" cy="600164"/>
          </a:xfrm>
          <a:prstGeom prst="rect">
            <a:avLst/>
          </a:prstGeom>
          <a:noFill/>
          <a:ln w="9525">
            <a:noFill/>
            <a:miter lim="800000"/>
            <a:headEnd/>
            <a:tailEnd/>
          </a:ln>
        </p:spPr>
        <p:txBody>
          <a:bodyPr wrap="square">
            <a:prstTxWarp prst="textNoShape">
              <a:avLst/>
            </a:prstTxWarp>
            <a:spAutoFit/>
          </a:bodyPr>
          <a:lstStyle/>
          <a:p>
            <a:pPr>
              <a:spcBef>
                <a:spcPts val="600"/>
              </a:spcBef>
              <a:spcAft>
                <a:spcPts val="300"/>
              </a:spcAft>
            </a:pPr>
            <a:r>
              <a:rPr lang="en-US" sz="1100" i="1">
                <a:solidFill>
                  <a:schemeClr val="tx2">
                    <a:lumMod val="60000"/>
                    <a:lumOff val="40000"/>
                  </a:schemeClr>
                </a:solidFill>
                <a:latin typeface="Arial Narrow" charset="0"/>
                <a:ea typeface="Arial Narrow" charset="0"/>
                <a:cs typeface="Arial Narrow" charset="0"/>
              </a:rPr>
              <a:t>Insert graphic of the spacecraft concept with labels.</a:t>
            </a:r>
          </a:p>
        </p:txBody>
      </p:sp>
      <p:sp>
        <p:nvSpPr>
          <p:cNvPr id="4" name="Rectangle 6">
            <a:extLst>
              <a:ext uri="{FF2B5EF4-FFF2-40B4-BE49-F238E27FC236}">
                <a16:creationId xmlns:a16="http://schemas.microsoft.com/office/drawing/2014/main" id="{8DE8B083-EC68-781D-D812-16B04DDB2AC2}"/>
              </a:ext>
            </a:extLst>
          </p:cNvPr>
          <p:cNvSpPr>
            <a:spLocks noChangeArrowheads="1"/>
          </p:cNvSpPr>
          <p:nvPr/>
        </p:nvSpPr>
        <p:spPr bwMode="auto">
          <a:xfrm>
            <a:off x="3444536" y="1293812"/>
            <a:ext cx="1509642" cy="600164"/>
          </a:xfrm>
          <a:prstGeom prst="rect">
            <a:avLst/>
          </a:prstGeom>
          <a:noFill/>
          <a:ln w="9525">
            <a:noFill/>
            <a:miter lim="800000"/>
            <a:headEnd/>
            <a:tailEnd/>
          </a:ln>
        </p:spPr>
        <p:txBody>
          <a:bodyPr wrap="square">
            <a:prstTxWarp prst="textNoShape">
              <a:avLst/>
            </a:prstTxWarp>
            <a:spAutoFit/>
          </a:bodyPr>
          <a:lstStyle/>
          <a:p>
            <a:pPr>
              <a:spcBef>
                <a:spcPts val="600"/>
              </a:spcBef>
              <a:spcAft>
                <a:spcPts val="300"/>
              </a:spcAft>
            </a:pPr>
            <a:r>
              <a:rPr lang="en-US" sz="1100" i="1">
                <a:solidFill>
                  <a:schemeClr val="tx2">
                    <a:lumMod val="60000"/>
                    <a:lumOff val="40000"/>
                  </a:schemeClr>
                </a:solidFill>
                <a:latin typeface="Arial Narrow" charset="0"/>
                <a:ea typeface="Arial Narrow" charset="0"/>
                <a:cs typeface="Arial Narrow" charset="0"/>
              </a:rPr>
              <a:t>Insert graphic of the instrument complement with labels.</a:t>
            </a:r>
          </a:p>
        </p:txBody>
      </p:sp>
    </p:spTree>
    <p:extLst>
      <p:ext uri="{BB962C8B-B14F-4D97-AF65-F5344CB8AC3E}">
        <p14:creationId xmlns:p14="http://schemas.microsoft.com/office/powerpoint/2010/main" val="2446920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05963" y="81318"/>
            <a:ext cx="6980077" cy="566737"/>
          </a:xfrm>
        </p:spPr>
        <p:txBody>
          <a:bodyPr/>
          <a:lstStyle/>
          <a:p>
            <a:r>
              <a:rPr lang="en-US" sz="1600" b="1">
                <a:latin typeface="Arial Black"/>
                <a:ea typeface="Arial" pitchFamily="-128" charset="0"/>
                <a:cs typeface="Arial Black"/>
              </a:rPr>
              <a:t>Stellar Observatory and Mapping Array (SOMA)</a:t>
            </a:r>
            <a:br>
              <a:rPr lang="en-US" sz="1600" b="1">
                <a:latin typeface="Arial Black"/>
                <a:ea typeface="Arial" pitchFamily="-128" charset="0"/>
                <a:cs typeface="Arial Black"/>
              </a:rPr>
            </a:br>
            <a:r>
              <a:rPr lang="en-US" sz="1400" b="1">
                <a:latin typeface="Arial Black"/>
                <a:ea typeface="Arial" pitchFamily="-128" charset="0"/>
                <a:cs typeface="Arial Black"/>
              </a:rPr>
              <a:t>PI: </a:t>
            </a:r>
            <a:r>
              <a:rPr lang="en-US" sz="1400" b="1">
                <a:latin typeface="Arial Black"/>
                <a:cs typeface="Arial Black"/>
              </a:rPr>
              <a:t>Celeste L. Light</a:t>
            </a:r>
            <a:endParaRPr lang="en-US" sz="1600" b="1">
              <a:latin typeface="Arial Black"/>
              <a:ea typeface="Arial" pitchFamily="-128" charset="0"/>
              <a:cs typeface="Arial Black"/>
            </a:endParaRPr>
          </a:p>
        </p:txBody>
      </p:sp>
      <p:sp>
        <p:nvSpPr>
          <p:cNvPr id="14339" name="Rectangle 5"/>
          <p:cNvSpPr>
            <a:spLocks noChangeArrowheads="1"/>
          </p:cNvSpPr>
          <p:nvPr/>
        </p:nvSpPr>
        <p:spPr bwMode="auto">
          <a:xfrm>
            <a:off x="283221" y="2513906"/>
            <a:ext cx="5788957" cy="4131900"/>
          </a:xfrm>
          <a:prstGeom prst="rect">
            <a:avLst/>
          </a:prstGeom>
          <a:noFill/>
          <a:ln w="9525">
            <a:noFill/>
            <a:miter lim="800000"/>
            <a:headEnd/>
            <a:tailEnd/>
          </a:ln>
        </p:spPr>
        <p:txBody>
          <a:bodyPr wrap="square">
            <a:prstTxWarp prst="textNoShape">
              <a:avLst/>
            </a:prstTxWarp>
            <a:spAutoFit/>
          </a:bodyPr>
          <a:lstStyle/>
          <a:p>
            <a:pPr>
              <a:lnSpc>
                <a:spcPct val="90000"/>
              </a:lnSpc>
              <a:spcAft>
                <a:spcPts val="300"/>
              </a:spcAft>
              <a:defRPr/>
            </a:pPr>
            <a:r>
              <a:rPr lang="en-US" sz="1100" b="1" u="sng">
                <a:latin typeface="Arial Narrow" charset="0"/>
                <a:ea typeface="Arial Narrow" charset="0"/>
                <a:cs typeface="Arial Narrow" charset="0"/>
              </a:rPr>
              <a:t>Mission</a:t>
            </a:r>
            <a:r>
              <a:rPr lang="en-US" sz="1100">
                <a:latin typeface="Arial Narrow" charset="0"/>
                <a:ea typeface="Arial Narrow" charset="0"/>
                <a:cs typeface="Arial Narrow" charset="0"/>
              </a:rPr>
              <a:t>: </a:t>
            </a:r>
            <a:r>
              <a:rPr lang="en-US" sz="1100">
                <a:latin typeface="Arial Narrow" panose="020B0604020202020204" pitchFamily="34" charset="0"/>
                <a:ea typeface="Arial Narrow" charset="0"/>
                <a:cs typeface="Arial Narrow" panose="020B0604020202020204" pitchFamily="34" charset="0"/>
              </a:rPr>
              <a:t>The </a:t>
            </a:r>
            <a:r>
              <a:rPr lang="en-US" sz="1100">
                <a:latin typeface="Arial Narrow" charset="0"/>
                <a:ea typeface="Arial Narrow" charset="0"/>
                <a:cs typeface="Arial Narrow" charset="0"/>
              </a:rPr>
              <a:t>Stellar Observatory and Mapping Array (SOMA) studies every phase in the history of our Universe, ranging from the first luminous glows after the Big Bang, to the formation of solar systems capable of supporting life on planets like Earth, to the evolution of our own Solar System.</a:t>
            </a:r>
            <a:r>
              <a:rPr lang="en-US" sz="1100">
                <a:latin typeface="Arial Narrow" panose="020B0604020202020204" pitchFamily="34" charset="0"/>
                <a:cs typeface="Arial Narrow" panose="020B0604020202020204" pitchFamily="34" charset="0"/>
              </a:rPr>
              <a:t> </a:t>
            </a:r>
            <a:endParaRPr lang="en-US" sz="1100">
              <a:latin typeface="Arial Narrow" charset="0"/>
              <a:ea typeface="Arial Narrow" charset="0"/>
              <a:cs typeface="Arial Narrow" charset="0"/>
            </a:endParaRPr>
          </a:p>
          <a:p>
            <a:pPr>
              <a:lnSpc>
                <a:spcPct val="90000"/>
              </a:lnSpc>
              <a:spcAft>
                <a:spcPts val="300"/>
              </a:spcAft>
              <a:defRPr/>
            </a:pPr>
            <a:r>
              <a:rPr lang="en-US" sz="1100" b="1" u="sng">
                <a:latin typeface="Arial Narrow" charset="0"/>
                <a:ea typeface="Arial Narrow" charset="0"/>
                <a:cs typeface="Arial Narrow" charset="0"/>
              </a:rPr>
              <a:t>Science Goals</a:t>
            </a:r>
            <a:r>
              <a:rPr lang="en-US" sz="1100" b="1">
                <a:latin typeface="Arial Narrow" charset="0"/>
                <a:ea typeface="Arial Narrow" charset="0"/>
                <a:cs typeface="Arial Narrow" charset="0"/>
              </a:rPr>
              <a:t>:</a:t>
            </a:r>
          </a:p>
          <a:p>
            <a:pPr marL="228600" indent="-228600">
              <a:lnSpc>
                <a:spcPct val="90000"/>
              </a:lnSpc>
              <a:spcAft>
                <a:spcPts val="300"/>
              </a:spcAft>
              <a:buFont typeface="+mj-lt"/>
              <a:buAutoNum type="arabicPeriod"/>
              <a:defRPr/>
            </a:pPr>
            <a:r>
              <a:rPr lang="en-US" sz="1100">
                <a:latin typeface="Arial Narrow" charset="0"/>
                <a:ea typeface="Arial Narrow" charset="0"/>
                <a:cs typeface="Arial Narrow" charset="0"/>
              </a:rPr>
              <a:t>Search for the first galaxies or luminous objects that formed after the big bang. </a:t>
            </a:r>
          </a:p>
          <a:p>
            <a:pPr marL="228600" indent="-228600">
              <a:lnSpc>
                <a:spcPct val="90000"/>
              </a:lnSpc>
              <a:spcAft>
                <a:spcPts val="300"/>
              </a:spcAft>
              <a:buFont typeface="+mj-lt"/>
              <a:buAutoNum type="arabicPeriod"/>
              <a:defRPr/>
            </a:pPr>
            <a:r>
              <a:rPr lang="en-US" sz="1100">
                <a:latin typeface="Arial Narrow" charset="0"/>
                <a:ea typeface="Arial Narrow" charset="0"/>
                <a:cs typeface="Arial Narrow" charset="0"/>
              </a:rPr>
              <a:t>Determine how galaxies evolved from their formation up to the present time. Observe the formation of stars from the first stages to the formation of planetary systems.</a:t>
            </a:r>
          </a:p>
          <a:p>
            <a:pPr marL="228600" indent="-228600">
              <a:lnSpc>
                <a:spcPct val="90000"/>
              </a:lnSpc>
              <a:spcAft>
                <a:spcPts val="300"/>
              </a:spcAft>
              <a:buFont typeface="+mj-lt"/>
              <a:buAutoNum type="arabicPeriod"/>
              <a:defRPr/>
            </a:pPr>
            <a:r>
              <a:rPr lang="en-US" sz="1100">
                <a:latin typeface="Arial Narrow" charset="0"/>
                <a:ea typeface="Arial Narrow" charset="0"/>
                <a:cs typeface="Arial Narrow" charset="0"/>
              </a:rPr>
              <a:t>Measure the physical and chemical properties of planetary systems, including our own solar system, and investigate the potential for life in those systems.</a:t>
            </a:r>
          </a:p>
          <a:p>
            <a:pPr>
              <a:lnSpc>
                <a:spcPct val="90000"/>
              </a:lnSpc>
              <a:spcAft>
                <a:spcPts val="600"/>
              </a:spcAft>
              <a:defRPr/>
            </a:pPr>
            <a:r>
              <a:rPr lang="en-US" sz="1100" b="1" u="sng">
                <a:latin typeface="Arial Narrow" charset="0"/>
                <a:ea typeface="Arial Narrow" charset="0"/>
                <a:cs typeface="Arial Narrow" charset="0"/>
              </a:rPr>
              <a:t>Baseline Mission: </a:t>
            </a:r>
            <a:r>
              <a:rPr lang="en-US" sz="1100">
                <a:latin typeface="Arial Narrow" charset="0"/>
                <a:ea typeface="Arial Narrow" charset="0"/>
                <a:cs typeface="Arial Narrow" charset="0"/>
              </a:rPr>
              <a:t>SOMA collects photons while in the Sun and during eclipse. The Baseline Mission is dependent on the contributed </a:t>
            </a:r>
            <a:r>
              <a:rPr lang="en-US" sz="1100" err="1">
                <a:latin typeface="Arial Narrow" charset="0"/>
                <a:ea typeface="Arial Narrow" charset="0"/>
                <a:cs typeface="Arial Narrow" charset="0"/>
              </a:rPr>
              <a:t>NIRCam</a:t>
            </a:r>
            <a:r>
              <a:rPr lang="en-US" sz="1100">
                <a:latin typeface="Arial Narrow" charset="0"/>
                <a:ea typeface="Arial Narrow" charset="0"/>
                <a:cs typeface="Arial Narrow" charset="0"/>
              </a:rPr>
              <a:t> instrument.</a:t>
            </a:r>
          </a:p>
          <a:p>
            <a:pPr>
              <a:lnSpc>
                <a:spcPct val="90000"/>
              </a:lnSpc>
              <a:spcAft>
                <a:spcPts val="600"/>
              </a:spcAft>
              <a:defRPr/>
            </a:pPr>
            <a:r>
              <a:rPr lang="en-US" sz="1100" b="1" u="sng">
                <a:latin typeface="Arial Narrow" charset="0"/>
                <a:ea typeface="Arial Narrow" charset="0"/>
                <a:cs typeface="Arial Narrow" charset="0"/>
              </a:rPr>
              <a:t>Threshold Mission: </a:t>
            </a:r>
            <a:r>
              <a:rPr lang="en-US" sz="1100">
                <a:latin typeface="Arial Narrow" charset="0"/>
                <a:ea typeface="Arial Narrow" charset="0"/>
                <a:cs typeface="Arial Narrow" charset="0"/>
              </a:rPr>
              <a:t>No </a:t>
            </a:r>
            <a:r>
              <a:rPr lang="en-US" sz="1100" err="1">
                <a:latin typeface="Arial Narrow" charset="0"/>
                <a:ea typeface="Arial Narrow" charset="0"/>
                <a:cs typeface="Arial Narrow" charset="0"/>
              </a:rPr>
              <a:t>NIRSpec</a:t>
            </a:r>
            <a:r>
              <a:rPr lang="en-US" sz="1100">
                <a:latin typeface="Arial Narrow" charset="0"/>
                <a:ea typeface="Arial Narrow" charset="0"/>
                <a:cs typeface="Arial Narrow" charset="0"/>
              </a:rPr>
              <a:t> instrument.</a:t>
            </a:r>
            <a:endParaRPr lang="en-US" sz="1100" b="1">
              <a:latin typeface="Arial Narrow" charset="0"/>
              <a:ea typeface="Arial Narrow" charset="0"/>
              <a:cs typeface="Arial Narrow" charset="0"/>
            </a:endParaRPr>
          </a:p>
          <a:p>
            <a:pPr>
              <a:lnSpc>
                <a:spcPct val="90000"/>
              </a:lnSpc>
              <a:spcAft>
                <a:spcPts val="600"/>
              </a:spcAft>
              <a:defRPr/>
            </a:pPr>
            <a:r>
              <a:rPr lang="en-US" sz="1100" b="1" u="sng">
                <a:latin typeface="Arial Narrow" charset="0"/>
                <a:ea typeface="Arial Narrow" charset="0"/>
                <a:cs typeface="Arial Narrow" charset="0"/>
              </a:rPr>
              <a:t>Instrument Details:</a:t>
            </a:r>
            <a:endParaRPr lang="en-US" sz="1100" b="1">
              <a:latin typeface="Arial Narrow" charset="0"/>
              <a:ea typeface="Arial Narrow" charset="0"/>
              <a:cs typeface="Arial Narrow" charset="0"/>
            </a:endParaRPr>
          </a:p>
          <a:p>
            <a:pPr marL="171450" indent="-171450">
              <a:lnSpc>
                <a:spcPct val="90000"/>
              </a:lnSpc>
              <a:spcAft>
                <a:spcPts val="600"/>
              </a:spcAft>
              <a:buFont typeface="Arial" panose="020B0604020202020204" pitchFamily="34" charset="0"/>
              <a:buChar char="•"/>
              <a:defRPr/>
            </a:pPr>
            <a:r>
              <a:rPr lang="en-US" sz="1100" err="1">
                <a:latin typeface="Arial Narrow" charset="0"/>
                <a:ea typeface="Arial Narrow" charset="0"/>
                <a:cs typeface="Arial Narrow" charset="0"/>
              </a:rPr>
              <a:t>NIRCam</a:t>
            </a:r>
            <a:r>
              <a:rPr lang="en-US" sz="1100">
                <a:latin typeface="Arial Narrow" charset="0"/>
                <a:ea typeface="Arial Narrow" charset="0"/>
                <a:cs typeface="Arial Narrow" charset="0"/>
              </a:rPr>
              <a:t>: TRL7, CCD focal plane array, 0.6-5 µm, 2 deg</a:t>
            </a:r>
            <a:r>
              <a:rPr lang="en-US" sz="1100" baseline="30000">
                <a:latin typeface="Arial Narrow" charset="0"/>
                <a:ea typeface="Arial Narrow" charset="0"/>
                <a:cs typeface="Arial Narrow" charset="0"/>
              </a:rPr>
              <a:t>2</a:t>
            </a:r>
            <a:r>
              <a:rPr lang="en-US" sz="1100">
                <a:latin typeface="Arial Narrow" charset="0"/>
                <a:ea typeface="Arial Narrow" charset="0"/>
                <a:cs typeface="Arial Narrow" charset="0"/>
              </a:rPr>
              <a:t> FOV, Coronagraphic imaging at 1.8-5 µm,  1.1” HPD on-axis PSF,  48 element optical filter wheel. 10 Teledyne HgCdTe H2RG detectors 2040 × 2040 pixels.</a:t>
            </a:r>
          </a:p>
          <a:p>
            <a:pPr marL="171450" indent="-171450">
              <a:lnSpc>
                <a:spcPct val="90000"/>
              </a:lnSpc>
              <a:spcAft>
                <a:spcPts val="600"/>
              </a:spcAft>
              <a:buFont typeface="Arial" panose="020B0604020202020204" pitchFamily="34" charset="0"/>
              <a:buChar char="•"/>
              <a:defRPr/>
            </a:pPr>
            <a:r>
              <a:rPr lang="en-US" sz="1100" err="1">
                <a:latin typeface="Arial Narrow" charset="0"/>
                <a:cs typeface="Arial Narrow" charset="0"/>
              </a:rPr>
              <a:t>NIRSPec</a:t>
            </a:r>
            <a:r>
              <a:rPr lang="en-US" sz="1100">
                <a:latin typeface="Arial Narrow" charset="0"/>
                <a:cs typeface="Arial Narrow" charset="0"/>
              </a:rPr>
              <a:t>: TRL 5, 3 arcsec</a:t>
            </a:r>
            <a:r>
              <a:rPr lang="en-US" sz="1100" baseline="30000">
                <a:latin typeface="Arial Narrow" charset="0"/>
                <a:cs typeface="Arial Narrow" charset="0"/>
              </a:rPr>
              <a:t>2</a:t>
            </a:r>
            <a:r>
              <a:rPr lang="en-US" sz="1100">
                <a:latin typeface="Arial Narrow" charset="0"/>
                <a:cs typeface="Arial Narrow" charset="0"/>
              </a:rPr>
              <a:t> FOV, enables </a:t>
            </a:r>
            <a:r>
              <a:rPr lang="el-GR" sz="1100">
                <a:latin typeface="Arial Narrow" charset="0"/>
                <a:cs typeface="Arial Narrow" charset="0"/>
              </a:rPr>
              <a:t> 0.6–5.3 μ</a:t>
            </a:r>
            <a:r>
              <a:rPr lang="en-US" sz="1100">
                <a:latin typeface="Arial Narrow" charset="0"/>
                <a:cs typeface="Arial Narrow" charset="0"/>
              </a:rPr>
              <a:t>m spectroscopy at resolving powers of ~100, ~1,000, and ~2,700 in 4 observing modes. Equipped with 2 5.3 </a:t>
            </a:r>
            <a:r>
              <a:rPr lang="el-GR" sz="1100">
                <a:latin typeface="Arial Narrow" charset="0"/>
                <a:cs typeface="Arial Narrow" charset="0"/>
              </a:rPr>
              <a:t>μ</a:t>
            </a:r>
            <a:r>
              <a:rPr lang="en-US" sz="1100">
                <a:latin typeface="Arial Narrow" charset="0"/>
                <a:cs typeface="Arial Narrow" charset="0"/>
              </a:rPr>
              <a:t>m cutoff Teledyne-Hawaii-2RG HgCdTe arrays, each 2048 × 2048 pixels.</a:t>
            </a:r>
          </a:p>
          <a:p>
            <a:pPr>
              <a:lnSpc>
                <a:spcPct val="90000"/>
              </a:lnSpc>
              <a:spcAft>
                <a:spcPts val="600"/>
              </a:spcAft>
              <a:defRPr/>
            </a:pPr>
            <a:r>
              <a:rPr lang="en-US" sz="1100" b="1" u="sng">
                <a:latin typeface="Arial Narrow" charset="0"/>
                <a:ea typeface="Arial Narrow" charset="0"/>
                <a:cs typeface="Arial Narrow" charset="0"/>
              </a:rPr>
              <a:t>Heritage:</a:t>
            </a:r>
            <a:endParaRPr lang="en-US" sz="1100" b="1">
              <a:latin typeface="Arial Narrow" charset="0"/>
              <a:ea typeface="Arial Narrow" charset="0"/>
              <a:cs typeface="Arial Narrow" charset="0"/>
            </a:endParaRPr>
          </a:p>
          <a:p>
            <a:pPr marL="171450" indent="-171450">
              <a:spcAft>
                <a:spcPts val="0"/>
              </a:spcAft>
              <a:buFont typeface="Arial" panose="020B0604020202020204" pitchFamily="34" charset="0"/>
              <a:buChar char="•"/>
              <a:defRPr/>
            </a:pPr>
            <a:r>
              <a:rPr lang="en-US" sz="1100">
                <a:latin typeface="Arial Narrow" charset="0"/>
                <a:cs typeface="Arial Narrow" charset="0"/>
              </a:rPr>
              <a:t>Near IR Camera (</a:t>
            </a:r>
            <a:r>
              <a:rPr lang="en-US" sz="1100" err="1">
                <a:latin typeface="Arial Narrow" charset="0"/>
                <a:ea typeface="Arial Narrow" charset="0"/>
                <a:cs typeface="Arial Narrow" charset="0"/>
              </a:rPr>
              <a:t>NIRCam</a:t>
            </a:r>
            <a:r>
              <a:rPr lang="en-US" sz="1100">
                <a:latin typeface="Arial Narrow" charset="0"/>
                <a:ea typeface="Arial Narrow" charset="0"/>
                <a:cs typeface="Arial Narrow" charset="0"/>
              </a:rPr>
              <a:t>)</a:t>
            </a:r>
            <a:r>
              <a:rPr lang="en-US" sz="1100">
                <a:latin typeface="Arial Narrow" charset="0"/>
                <a:cs typeface="Arial Narrow" charset="0"/>
              </a:rPr>
              <a:t>: IRAD, Hubble.</a:t>
            </a:r>
          </a:p>
          <a:p>
            <a:pPr marL="171450" indent="-171450">
              <a:spcAft>
                <a:spcPts val="0"/>
              </a:spcAft>
              <a:buFont typeface="Arial" panose="020B0604020202020204" pitchFamily="34" charset="0"/>
              <a:buChar char="•"/>
              <a:defRPr/>
            </a:pPr>
            <a:r>
              <a:rPr lang="en-US" sz="1100">
                <a:latin typeface="Arial Narrow" charset="0"/>
                <a:cs typeface="Arial Narrow" charset="0"/>
              </a:rPr>
              <a:t>CCD</a:t>
            </a:r>
            <a:r>
              <a:rPr lang="en-US" sz="1100">
                <a:latin typeface="Arial Narrow" charset="0"/>
                <a:ea typeface="Arial Narrow" charset="0"/>
                <a:cs typeface="Arial Narrow" charset="0"/>
              </a:rPr>
              <a:t>: JWST, Chandra, OSIRIS-REx.</a:t>
            </a:r>
          </a:p>
        </p:txBody>
      </p:sp>
      <p:sp>
        <p:nvSpPr>
          <p:cNvPr id="14340" name="Rectangle 6"/>
          <p:cNvSpPr>
            <a:spLocks noChangeArrowheads="1"/>
          </p:cNvSpPr>
          <p:nvPr/>
        </p:nvSpPr>
        <p:spPr bwMode="auto">
          <a:xfrm>
            <a:off x="6085548" y="615863"/>
            <a:ext cx="5775586" cy="1651221"/>
          </a:xfrm>
          <a:prstGeom prst="rect">
            <a:avLst/>
          </a:prstGeom>
          <a:noFill/>
          <a:ln w="9525">
            <a:noFill/>
            <a:miter lim="800000"/>
            <a:headEnd/>
            <a:tailEnd/>
          </a:ln>
        </p:spPr>
        <p:txBody>
          <a:bodyPr wrap="square">
            <a:prstTxWarp prst="textNoShape">
              <a:avLst/>
            </a:prstTxWarp>
            <a:spAutoFit/>
          </a:bodyPr>
          <a:lstStyle/>
          <a:p>
            <a:pPr>
              <a:spcAft>
                <a:spcPts val="300"/>
              </a:spcAft>
            </a:pPr>
            <a:r>
              <a:rPr lang="en-US" sz="1100" b="1" u="sng">
                <a:latin typeface="Arial Narrow" charset="0"/>
                <a:ea typeface="Arial Narrow" charset="0"/>
                <a:cs typeface="Arial Narrow" charset="0"/>
              </a:rPr>
              <a:t>Mission &amp; Science Team</a:t>
            </a:r>
            <a:r>
              <a:rPr lang="en-US" sz="1100" b="1">
                <a:latin typeface="Arial Narrow" charset="0"/>
                <a:ea typeface="Arial Narrow" charset="0"/>
                <a:cs typeface="Arial Narrow" charset="0"/>
              </a:rPr>
              <a:t>:</a:t>
            </a:r>
          </a:p>
          <a:p>
            <a:pPr>
              <a:lnSpc>
                <a:spcPct val="90000"/>
              </a:lnSpc>
              <a:spcBef>
                <a:spcPts val="0"/>
              </a:spcBef>
              <a:spcAft>
                <a:spcPts val="0"/>
              </a:spcAft>
            </a:pPr>
            <a:r>
              <a:rPr lang="en-US" sz="1100">
                <a:latin typeface="Arial Narrow" charset="0"/>
                <a:ea typeface="Arial Narrow" charset="0"/>
                <a:cs typeface="Arial Narrow" charset="0"/>
              </a:rPr>
              <a:t>PI: Celeste L. Light, Society for Telescope Analysis and Retrieval (STAR)</a:t>
            </a:r>
          </a:p>
          <a:p>
            <a:pPr>
              <a:lnSpc>
                <a:spcPct val="90000"/>
              </a:lnSpc>
              <a:spcBef>
                <a:spcPts val="0"/>
              </a:spcBef>
              <a:spcAft>
                <a:spcPts val="0"/>
              </a:spcAft>
            </a:pPr>
            <a:r>
              <a:rPr lang="en-US" sz="1100">
                <a:latin typeface="Arial Narrow" charset="0"/>
                <a:ea typeface="Arial Narrow" charset="0"/>
                <a:cs typeface="Arial Narrow" charset="0"/>
              </a:rPr>
              <a:t>PM: James Webb, STAR</a:t>
            </a:r>
          </a:p>
          <a:p>
            <a:pPr>
              <a:lnSpc>
                <a:spcPct val="90000"/>
              </a:lnSpc>
              <a:spcBef>
                <a:spcPts val="0"/>
              </a:spcBef>
              <a:spcAft>
                <a:spcPts val="0"/>
              </a:spcAft>
            </a:pPr>
            <a:r>
              <a:rPr lang="en-US" sz="1100">
                <a:latin typeface="Arial Narrow" charset="0"/>
                <a:ea typeface="Arial Narrow" charset="0"/>
                <a:cs typeface="Arial Narrow" charset="0"/>
              </a:rPr>
              <a:t>PSE: John Young, STAR</a:t>
            </a:r>
          </a:p>
          <a:p>
            <a:pPr>
              <a:lnSpc>
                <a:spcPct val="90000"/>
              </a:lnSpc>
              <a:spcBef>
                <a:spcPts val="0"/>
              </a:spcBef>
              <a:spcAft>
                <a:spcPts val="0"/>
              </a:spcAft>
            </a:pPr>
            <a:r>
              <a:rPr lang="en-US" sz="1100">
                <a:latin typeface="Arial Narrow" charset="0"/>
                <a:ea typeface="Arial Narrow" charset="0"/>
                <a:cs typeface="Arial Narrow" charset="0"/>
              </a:rPr>
              <a:t>DPI: Johannes Kepler, Galaga Institute</a:t>
            </a:r>
          </a:p>
          <a:p>
            <a:pPr>
              <a:spcBef>
                <a:spcPts val="600"/>
              </a:spcBef>
              <a:spcAft>
                <a:spcPts val="300"/>
              </a:spcAft>
            </a:pPr>
            <a:r>
              <a:rPr lang="en-US" sz="1100" b="1" u="sng">
                <a:latin typeface="Arial Narrow" charset="0"/>
                <a:ea typeface="Arial Narrow" charset="0"/>
                <a:cs typeface="Arial Narrow" charset="0"/>
              </a:rPr>
              <a:t>Major Partners</a:t>
            </a:r>
            <a:r>
              <a:rPr lang="en-US" sz="1100" b="1">
                <a:latin typeface="Arial Narrow" charset="0"/>
                <a:ea typeface="Arial Narrow" charset="0"/>
                <a:cs typeface="Arial Narrow" charset="0"/>
              </a:rPr>
              <a:t>:</a:t>
            </a:r>
          </a:p>
          <a:p>
            <a:pPr>
              <a:lnSpc>
                <a:spcPct val="90000"/>
              </a:lnSpc>
              <a:spcAft>
                <a:spcPts val="0"/>
              </a:spcAft>
            </a:pPr>
            <a:r>
              <a:rPr lang="en-US" sz="1100">
                <a:latin typeface="Arial Narrow" charset="0"/>
                <a:ea typeface="Arial Narrow" charset="0"/>
                <a:cs typeface="Arial Narrow" charset="0"/>
              </a:rPr>
              <a:t>STAR – PI, PM, PSE, SOC, Mission Assurance</a:t>
            </a:r>
          </a:p>
          <a:p>
            <a:pPr>
              <a:lnSpc>
                <a:spcPct val="90000"/>
              </a:lnSpc>
              <a:spcAft>
                <a:spcPts val="0"/>
              </a:spcAft>
            </a:pPr>
            <a:r>
              <a:rPr lang="en-US" sz="1100">
                <a:latin typeface="Arial Narrow" charset="0"/>
                <a:ea typeface="Arial Narrow" charset="0"/>
                <a:cs typeface="Arial Narrow" charset="0"/>
              </a:rPr>
              <a:t>Galaga Institute – DPI, Instrument Development</a:t>
            </a:r>
          </a:p>
          <a:p>
            <a:pPr>
              <a:lnSpc>
                <a:spcPct val="90000"/>
              </a:lnSpc>
              <a:spcAft>
                <a:spcPts val="0"/>
              </a:spcAft>
            </a:pPr>
            <a:r>
              <a:rPr lang="en-US" sz="1100">
                <a:latin typeface="Arial Narrow" charset="0"/>
                <a:ea typeface="Arial Narrow" charset="0"/>
                <a:cs typeface="Arial Narrow" charset="0"/>
              </a:rPr>
              <a:t>Qasar ‘R Us – Spacecraft, MOC</a:t>
            </a:r>
          </a:p>
        </p:txBody>
      </p:sp>
      <p:sp>
        <p:nvSpPr>
          <p:cNvPr id="14341" name="Rectangle 7"/>
          <p:cNvSpPr>
            <a:spLocks noChangeArrowheads="1"/>
          </p:cNvSpPr>
          <p:nvPr/>
        </p:nvSpPr>
        <p:spPr bwMode="auto">
          <a:xfrm>
            <a:off x="6072178" y="2547453"/>
            <a:ext cx="5836602" cy="3993401"/>
          </a:xfrm>
          <a:prstGeom prst="rect">
            <a:avLst/>
          </a:prstGeom>
          <a:noFill/>
          <a:ln w="9525">
            <a:noFill/>
            <a:miter lim="800000"/>
            <a:headEnd/>
            <a:tailEnd/>
          </a:ln>
        </p:spPr>
        <p:txBody>
          <a:bodyPr wrap="square">
            <a:prstTxWarp prst="textNoShape">
              <a:avLst/>
            </a:prstTxWarp>
            <a:spAutoFit/>
          </a:bodyPr>
          <a:lstStyle/>
          <a:p>
            <a:pPr>
              <a:lnSpc>
                <a:spcPct val="80000"/>
              </a:lnSpc>
              <a:spcAft>
                <a:spcPts val="300"/>
              </a:spcAft>
              <a:defRPr/>
            </a:pPr>
            <a:r>
              <a:rPr lang="en-US" sz="1100" b="1" u="sng">
                <a:latin typeface="Arial Narrow" charset="0"/>
                <a:ea typeface="Arial Narrow" charset="0"/>
                <a:cs typeface="Arial Narrow" charset="0"/>
              </a:rPr>
              <a:t>Mission Details:</a:t>
            </a:r>
            <a:endParaRPr lang="en-US" sz="1100">
              <a:latin typeface="Arial Narrow" charset="0"/>
              <a:ea typeface="Arial Narrow" charset="0"/>
              <a:cs typeface="Arial Narrow" charset="0"/>
            </a:endParaRPr>
          </a:p>
          <a:p>
            <a:pPr marL="171450" indent="-171450">
              <a:spcAft>
                <a:spcPts val="0"/>
              </a:spcAft>
              <a:buFont typeface="Arial" panose="020B0604020202020204" pitchFamily="34" charset="0"/>
              <a:buChar char="•"/>
            </a:pPr>
            <a:r>
              <a:rPr lang="en-US" sz="1100">
                <a:latin typeface="Arial Narrow" charset="0"/>
                <a:cs typeface="Arial Narrow" charset="0"/>
              </a:rPr>
              <a:t>Launch Readiness Date: 30 Sep 2031, compatible with Launch Scenario 1.</a:t>
            </a:r>
          </a:p>
          <a:p>
            <a:pPr marL="171450" indent="-171450">
              <a:spcAft>
                <a:spcPts val="0"/>
              </a:spcAft>
              <a:buFont typeface="Arial" panose="020B0604020202020204" pitchFamily="34" charset="0"/>
              <a:buChar char="•"/>
            </a:pPr>
            <a:r>
              <a:rPr lang="en-US" sz="1100">
                <a:latin typeface="Arial Narrow" charset="0"/>
                <a:cs typeface="Arial Narrow" charset="0"/>
              </a:rPr>
              <a:t>Mission Duration: 3-year science mission.</a:t>
            </a:r>
          </a:p>
          <a:p>
            <a:pPr marL="171450" indent="-171450">
              <a:spcAft>
                <a:spcPts val="0"/>
              </a:spcAft>
              <a:buFont typeface="Arial" panose="020B0604020202020204" pitchFamily="34" charset="0"/>
              <a:buChar char="•"/>
            </a:pPr>
            <a:r>
              <a:rPr lang="en-US" sz="1100">
                <a:latin typeface="Arial Narrow" charset="0"/>
                <a:cs typeface="Arial Narrow" charset="0"/>
              </a:rPr>
              <a:t>Orbit: 15-deg inclination, at nominal 700 km.</a:t>
            </a:r>
          </a:p>
          <a:p>
            <a:pPr marL="171450" indent="-171450">
              <a:spcAft>
                <a:spcPts val="0"/>
              </a:spcAft>
              <a:buFont typeface="Arial" panose="020B0604020202020204" pitchFamily="34" charset="0"/>
              <a:buChar char="•"/>
            </a:pPr>
            <a:r>
              <a:rPr lang="en-US" sz="1100">
                <a:latin typeface="Arial Narrow" charset="0"/>
                <a:cs typeface="Arial Narrow" charset="0"/>
              </a:rPr>
              <a:t>NSN-affiliated ground stations at North Pole, Alaska, and Kiruna Sweden.</a:t>
            </a:r>
          </a:p>
          <a:p>
            <a:pPr marL="171450" indent="-171450">
              <a:spcAft>
                <a:spcPts val="0"/>
              </a:spcAft>
              <a:buFont typeface="Arial" panose="020B0604020202020204" pitchFamily="34" charset="0"/>
              <a:buChar char="•"/>
            </a:pPr>
            <a:endParaRPr lang="en-US" sz="1100">
              <a:latin typeface="Arial Narrow" charset="0"/>
              <a:cs typeface="Arial Narrow" charset="0"/>
            </a:endParaRPr>
          </a:p>
          <a:p>
            <a:pPr>
              <a:spcBef>
                <a:spcPts val="600"/>
              </a:spcBef>
              <a:spcAft>
                <a:spcPts val="300"/>
              </a:spcAft>
            </a:pPr>
            <a:r>
              <a:rPr lang="en-US" sz="1100" b="1" u="sng">
                <a:latin typeface="Arial Narrow" charset="0"/>
                <a:ea typeface="Arial Narrow" charset="0"/>
                <a:cs typeface="Arial Narrow" charset="0"/>
              </a:rPr>
              <a:t>Flight Systems Details</a:t>
            </a:r>
            <a:r>
              <a:rPr lang="en-US" sz="1100" b="1">
                <a:latin typeface="Arial Narrow" charset="0"/>
                <a:ea typeface="Arial Narrow" charset="0"/>
                <a:cs typeface="Arial Narrow" charset="0"/>
              </a:rPr>
              <a:t>:</a:t>
            </a:r>
            <a:endParaRPr lang="en-US" sz="1100">
              <a:latin typeface="Arial Narrow" charset="0"/>
              <a:ea typeface="Arial Narrow" charset="0"/>
              <a:cs typeface="Arial Narrow" charset="0"/>
            </a:endParaRPr>
          </a:p>
          <a:p>
            <a:pPr marL="173038" indent="-173038">
              <a:lnSpc>
                <a:spcPct val="90000"/>
              </a:lnSpc>
              <a:buFont typeface="Arial" panose="020B0604020202020204" pitchFamily="34" charset="0"/>
              <a:buChar char="•"/>
            </a:pPr>
            <a:r>
              <a:rPr lang="en-US" sz="1100">
                <a:latin typeface="Arial Narrow" charset="0"/>
                <a:ea typeface="Arial Narrow" charset="0"/>
                <a:cs typeface="Arial Narrow" charset="0"/>
              </a:rPr>
              <a:t>Qasar ‘R Us</a:t>
            </a:r>
            <a:r>
              <a:rPr lang="en-US" sz="1100">
                <a:latin typeface="Arial Narrow" panose="020B0604020202020204" pitchFamily="34" charset="0"/>
                <a:cs typeface="Arial Narrow" panose="020B0604020202020204" pitchFamily="34" charset="0"/>
              </a:rPr>
              <a:t> Solar series bus.</a:t>
            </a:r>
          </a:p>
          <a:p>
            <a:pPr marL="173038" indent="-173038">
              <a:lnSpc>
                <a:spcPct val="90000"/>
              </a:lnSpc>
              <a:buFont typeface="Arial" panose="020B0604020202020204" pitchFamily="34" charset="0"/>
              <a:buChar char="•"/>
            </a:pPr>
            <a:r>
              <a:rPr lang="en-US" sz="1100">
                <a:latin typeface="Arial Narrow" panose="020B0604020202020204" pitchFamily="34" charset="0"/>
                <a:cs typeface="Arial Narrow" panose="020B0604020202020204" pitchFamily="34" charset="0"/>
              </a:rPr>
              <a:t>ACME-M Reaction wheels, ACME-N propulsion system, torque rods.</a:t>
            </a:r>
          </a:p>
          <a:p>
            <a:pPr marL="173038" indent="-173038">
              <a:lnSpc>
                <a:spcPct val="90000"/>
              </a:lnSpc>
              <a:buFont typeface="Arial" panose="020B0604020202020204" pitchFamily="34" charset="0"/>
              <a:buChar char="•"/>
            </a:pPr>
            <a:r>
              <a:rPr lang="en-US" sz="1100">
                <a:latin typeface="Arial Narrow" panose="020B0604020202020204" pitchFamily="34" charset="0"/>
                <a:cs typeface="Arial Narrow" panose="020B0604020202020204" pitchFamily="34" charset="0"/>
              </a:rPr>
              <a:t>Pointing control of 0.01°± 1</a:t>
            </a:r>
            <a:r>
              <a:rPr lang="el-GR" sz="1100">
                <a:latin typeface="Arial Narrow" panose="020B0604020202020204" pitchFamily="34" charset="0"/>
                <a:cs typeface="Arial Narrow" panose="020B0604020202020204" pitchFamily="34" charset="0"/>
              </a:rPr>
              <a:t>σ (37 </a:t>
            </a:r>
            <a:r>
              <a:rPr lang="en-US" sz="1100">
                <a:latin typeface="Arial Narrow" panose="020B0604020202020204" pitchFamily="34" charset="0"/>
                <a:cs typeface="Arial Narrow" panose="020B0604020202020204" pitchFamily="34" charset="0"/>
              </a:rPr>
              <a:t>arc-sec)</a:t>
            </a:r>
          </a:p>
          <a:p>
            <a:pPr marL="173038" indent="-173038">
              <a:lnSpc>
                <a:spcPct val="90000"/>
              </a:lnSpc>
              <a:buFont typeface="Arial" panose="020B0604020202020204" pitchFamily="34" charset="0"/>
              <a:buChar char="•"/>
            </a:pPr>
            <a:r>
              <a:rPr lang="en-US" sz="1100">
                <a:latin typeface="Arial Narrow" panose="020B0604020202020204" pitchFamily="34" charset="0"/>
                <a:cs typeface="Arial Narrow" panose="020B0604020202020204" pitchFamily="34" charset="0"/>
              </a:rPr>
              <a:t>4 Ka-band downlinks per day (500 Gb/day), S-band command &amp; telemetry.</a:t>
            </a:r>
          </a:p>
          <a:p>
            <a:pPr marL="746125" indent="-741363">
              <a:lnSpc>
                <a:spcPct val="90000"/>
              </a:lnSpc>
              <a:spcBef>
                <a:spcPts val="600"/>
              </a:spcBef>
              <a:spcAft>
                <a:spcPts val="0"/>
              </a:spcAft>
            </a:pPr>
            <a:r>
              <a:rPr lang="en-US" sz="1100" b="1" u="sng">
                <a:latin typeface="Arial Narrow" charset="0"/>
                <a:cs typeface="Arial Narrow" charset="0"/>
              </a:rPr>
              <a:t>Mass/Power [Margins %]</a:t>
            </a:r>
            <a:r>
              <a:rPr lang="en-US" sz="1100">
                <a:latin typeface="Arial Narrow" charset="0"/>
                <a:cs typeface="Arial Narrow" charset="0"/>
              </a:rPr>
              <a:t>:</a:t>
            </a:r>
          </a:p>
          <a:p>
            <a:pPr marL="176212" indent="-171450">
              <a:lnSpc>
                <a:spcPct val="90000"/>
              </a:lnSpc>
              <a:spcBef>
                <a:spcPts val="600"/>
              </a:spcBef>
              <a:spcAft>
                <a:spcPts val="0"/>
              </a:spcAft>
              <a:buFont typeface="Arial" panose="020B0604020202020204" pitchFamily="34" charset="0"/>
              <a:buChar char="•"/>
            </a:pPr>
            <a:r>
              <a:rPr lang="en-US" altLang="en-US" sz="1100">
                <a:latin typeface="Arial Narrow" panose="020B0606020202030204" pitchFamily="34" charset="0"/>
                <a:cs typeface="Arial" panose="020B0604020202020204" pitchFamily="34" charset="0"/>
              </a:rPr>
              <a:t>600 kg dry mass MEV [30%]; 1500 W EOL solar array power [30%].</a:t>
            </a:r>
            <a:endParaRPr lang="en-US" sz="1100">
              <a:latin typeface="Arial Narrow" panose="020B0604020202020204" pitchFamily="34" charset="0"/>
              <a:ea typeface="Arial Narrow" charset="0"/>
              <a:cs typeface="Arial Narrow" panose="020B0604020202020204" pitchFamily="34" charset="0"/>
            </a:endParaRPr>
          </a:p>
          <a:p>
            <a:pPr marL="635000" indent="-635000">
              <a:lnSpc>
                <a:spcPct val="90000"/>
              </a:lnSpc>
              <a:spcBef>
                <a:spcPts val="600"/>
              </a:spcBef>
              <a:spcAft>
                <a:spcPts val="0"/>
              </a:spcAft>
              <a:defRPr/>
            </a:pPr>
            <a:r>
              <a:rPr lang="en-US" sz="1100" b="1" u="sng">
                <a:latin typeface="Arial Narrow" charset="0"/>
                <a:ea typeface="Arial Narrow" charset="0"/>
                <a:cs typeface="Arial Narrow" charset="0"/>
              </a:rPr>
              <a:t>FY26 Cost</a:t>
            </a:r>
            <a:r>
              <a:rPr lang="en-US" sz="1100" b="1">
                <a:latin typeface="Arial Narrow" charset="0"/>
                <a:ea typeface="Arial Narrow" charset="0"/>
                <a:cs typeface="Arial Narrow" charset="0"/>
              </a:rPr>
              <a:t>: </a:t>
            </a:r>
            <a:r>
              <a:rPr lang="en-US" sz="1100">
                <a:latin typeface="Arial Narrow" charset="0"/>
                <a:ea typeface="Arial Narrow" charset="0"/>
                <a:cs typeface="Arial Narrow" charset="0"/>
              </a:rPr>
              <a:t>Total PIMMC $189.1M (including $44.6M UCR) ; Adjusted Cost Cap $178.3M</a:t>
            </a:r>
          </a:p>
          <a:p>
            <a:pPr marL="635000" indent="-635000">
              <a:lnSpc>
                <a:spcPct val="90000"/>
              </a:lnSpc>
              <a:spcBef>
                <a:spcPts val="600"/>
              </a:spcBef>
              <a:spcAft>
                <a:spcPts val="0"/>
              </a:spcAft>
              <a:defRPr/>
            </a:pPr>
            <a:r>
              <a:rPr lang="en-US" sz="1100" b="1">
                <a:latin typeface="Arial Narrow" charset="0"/>
                <a:ea typeface="Arial Narrow" charset="0"/>
                <a:cs typeface="Arial Narrow" charset="0"/>
              </a:rPr>
              <a:t>	</a:t>
            </a:r>
            <a:r>
              <a:rPr lang="en-US" sz="1100">
                <a:latin typeface="Arial Narrow" charset="0"/>
                <a:ea typeface="Arial Narrow" charset="0"/>
                <a:cs typeface="Arial Narrow" charset="0"/>
              </a:rPr>
              <a:t>Phases B-D, $163M including $40.75M (25%) reserves, $3M contribution.</a:t>
            </a:r>
          </a:p>
          <a:p>
            <a:pPr marL="635000">
              <a:lnSpc>
                <a:spcPct val="90000"/>
              </a:lnSpc>
              <a:spcBef>
                <a:spcPts val="0"/>
              </a:spcBef>
              <a:spcAft>
                <a:spcPts val="0"/>
              </a:spcAft>
              <a:defRPr/>
            </a:pPr>
            <a:r>
              <a:rPr lang="en-US" sz="1100">
                <a:latin typeface="Arial Narrow" charset="0"/>
                <a:ea typeface="Arial Narrow" charset="0"/>
                <a:cs typeface="Arial Narrow" charset="0"/>
              </a:rPr>
              <a:t>Phases E/F, $15.3M including $3.8M (25%) reserves, $0.5M contribution. </a:t>
            </a:r>
            <a:endParaRPr lang="en-US" sz="1100">
              <a:solidFill>
                <a:srgbClr val="000000"/>
              </a:solidFill>
              <a:latin typeface="Arial Narrow" charset="0"/>
              <a:ea typeface="Arial Narrow" charset="0"/>
              <a:cs typeface="Arial Narrow" charset="0"/>
            </a:endParaRPr>
          </a:p>
          <a:p>
            <a:pPr marL="628650" indent="-628650">
              <a:lnSpc>
                <a:spcPct val="90000"/>
              </a:lnSpc>
              <a:spcBef>
                <a:spcPts val="600"/>
              </a:spcBef>
              <a:spcAft>
                <a:spcPts val="0"/>
              </a:spcAft>
            </a:pPr>
            <a:r>
              <a:rPr lang="en-US" sz="1100" b="1" u="sng">
                <a:latin typeface="Arial Narrow" charset="0"/>
                <a:ea typeface="Arial Narrow" charset="0"/>
                <a:cs typeface="Arial Narrow" charset="0"/>
              </a:rPr>
              <a:t>Schedule</a:t>
            </a:r>
            <a:r>
              <a:rPr lang="en-US" sz="1100">
                <a:latin typeface="Arial Narrow" charset="0"/>
                <a:ea typeface="Arial Narrow" charset="0"/>
                <a:cs typeface="Arial Narrow" charset="0"/>
              </a:rPr>
              <a:t>:   36-mo Phases A-D, 36-mo Phase E, 2-mo Phase F, 150-days of critical path FSR.</a:t>
            </a:r>
          </a:p>
          <a:p>
            <a:pPr marL="173038" indent="-173038">
              <a:lnSpc>
                <a:spcPct val="90000"/>
              </a:lnSpc>
              <a:spcBef>
                <a:spcPts val="600"/>
              </a:spcBef>
              <a:spcAft>
                <a:spcPts val="0"/>
              </a:spcAft>
            </a:pPr>
            <a:r>
              <a:rPr lang="en-US" sz="1100" b="1" u="sng">
                <a:latin typeface="Arial Narrow" charset="0"/>
                <a:ea typeface="Arial Narrow" charset="0"/>
                <a:cs typeface="Arial Narrow" charset="0"/>
              </a:rPr>
              <a:t>Descopes</a:t>
            </a:r>
            <a:r>
              <a:rPr lang="en-US" sz="1100">
                <a:latin typeface="Arial Narrow" charset="0"/>
                <a:ea typeface="Arial Narrow" charset="0"/>
                <a:cs typeface="Arial Narrow" charset="0"/>
              </a:rPr>
              <a:t>: </a:t>
            </a:r>
          </a:p>
          <a:p>
            <a:pPr marL="173038" indent="-173038">
              <a:lnSpc>
                <a:spcPct val="90000"/>
              </a:lnSpc>
              <a:spcBef>
                <a:spcPts val="600"/>
              </a:spcBef>
              <a:spcAft>
                <a:spcPts val="0"/>
              </a:spcAft>
              <a:buFont typeface="Arial" panose="020B0604020202020204" pitchFamily="34" charset="0"/>
              <a:buChar char="•"/>
            </a:pPr>
            <a:r>
              <a:rPr lang="en-US" sz="1100">
                <a:latin typeface="Arial Narrow" charset="0"/>
                <a:ea typeface="Arial Narrow" charset="0"/>
                <a:cs typeface="Arial Narrow" charset="0"/>
              </a:rPr>
              <a:t>Reduce mirror area by 20%. Save $20M at PDR and 60kg.</a:t>
            </a:r>
          </a:p>
          <a:p>
            <a:pPr marL="173038" indent="-173038">
              <a:lnSpc>
                <a:spcPct val="90000"/>
              </a:lnSpc>
              <a:spcBef>
                <a:spcPts val="600"/>
              </a:spcBef>
              <a:spcAft>
                <a:spcPts val="0"/>
              </a:spcAft>
              <a:buFont typeface="Arial" panose="020B0604020202020204" pitchFamily="34" charset="0"/>
              <a:buChar char="•"/>
            </a:pPr>
            <a:r>
              <a:rPr lang="en-US" sz="1100">
                <a:latin typeface="Arial Narrow" charset="0"/>
                <a:ea typeface="Arial Narrow" charset="0"/>
                <a:cs typeface="Arial Narrow" charset="0"/>
              </a:rPr>
              <a:t>Reduce solar shield to 3 layers. Save 6 months of I&amp;T and 10 kg.</a:t>
            </a:r>
          </a:p>
        </p:txBody>
      </p:sp>
      <p:sp>
        <p:nvSpPr>
          <p:cNvPr id="27" name="Rectangle 6">
            <a:extLst>
              <a:ext uri="{FF2B5EF4-FFF2-40B4-BE49-F238E27FC236}">
                <a16:creationId xmlns:a16="http://schemas.microsoft.com/office/drawing/2014/main" id="{26BACDB3-35BC-8146-A689-132BF126E639}"/>
              </a:ext>
            </a:extLst>
          </p:cNvPr>
          <p:cNvSpPr>
            <a:spLocks noChangeArrowheads="1"/>
          </p:cNvSpPr>
          <p:nvPr/>
        </p:nvSpPr>
        <p:spPr bwMode="auto">
          <a:xfrm>
            <a:off x="3174789" y="2267685"/>
            <a:ext cx="857784" cy="246221"/>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err="1">
                <a:solidFill>
                  <a:srgbClr val="277FAA"/>
                </a:solidFill>
                <a:latin typeface="Arial Narrow" charset="0"/>
                <a:ea typeface="Arial Narrow" charset="0"/>
                <a:cs typeface="Arial Narrow" charset="0"/>
              </a:rPr>
              <a:t>NIRSpec</a:t>
            </a:r>
            <a:endParaRPr lang="en-US" sz="1000">
              <a:solidFill>
                <a:srgbClr val="277FAA"/>
              </a:solidFill>
              <a:latin typeface="Arial Narrow" charset="0"/>
              <a:ea typeface="Arial Narrow" charset="0"/>
              <a:cs typeface="Arial Narrow" charset="0"/>
            </a:endParaRPr>
          </a:p>
        </p:txBody>
      </p:sp>
      <p:pic>
        <p:nvPicPr>
          <p:cNvPr id="8" name="Picture 2" descr="An image of the NIRCam Engineering Diagram">
            <a:extLst>
              <a:ext uri="{FF2B5EF4-FFF2-40B4-BE49-F238E27FC236}">
                <a16:creationId xmlns:a16="http://schemas.microsoft.com/office/drawing/2014/main" id="{596B24D3-D4D2-FA20-B89F-DDC939B08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896" y="1074282"/>
            <a:ext cx="1193408" cy="10824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90DD043-BFCC-FDFE-E90A-531204758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066" y="1394115"/>
            <a:ext cx="1131142" cy="88794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E06757A1-442E-49A4-B7E9-713A304214A8}"/>
              </a:ext>
            </a:extLst>
          </p:cNvPr>
          <p:cNvSpPr>
            <a:spLocks noChangeArrowheads="1"/>
          </p:cNvSpPr>
          <p:nvPr/>
        </p:nvSpPr>
        <p:spPr bwMode="auto">
          <a:xfrm>
            <a:off x="4766023" y="2179069"/>
            <a:ext cx="857784" cy="246221"/>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err="1">
                <a:solidFill>
                  <a:srgbClr val="277FAA"/>
                </a:solidFill>
                <a:latin typeface="Arial Narrow" charset="0"/>
                <a:ea typeface="Arial Narrow" charset="0"/>
                <a:cs typeface="Arial Narrow" charset="0"/>
              </a:rPr>
              <a:t>NIRCam</a:t>
            </a:r>
            <a:endParaRPr lang="en-US" sz="1000">
              <a:solidFill>
                <a:srgbClr val="277FAA"/>
              </a:solidFill>
              <a:latin typeface="Arial Narrow" charset="0"/>
              <a:ea typeface="Arial Narrow" charset="0"/>
              <a:cs typeface="Arial Narrow" charset="0"/>
            </a:endParaRPr>
          </a:p>
        </p:txBody>
      </p:sp>
      <p:pic>
        <p:nvPicPr>
          <p:cNvPr id="1030" name="Picture 6" descr="Large Anniversary Poster In White">
            <a:extLst>
              <a:ext uri="{FF2B5EF4-FFF2-40B4-BE49-F238E27FC236}">
                <a16:creationId xmlns:a16="http://schemas.microsoft.com/office/drawing/2014/main" id="{ECA9C037-ED9C-D56D-9BB8-AA950DF137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86" b="21796"/>
          <a:stretch>
            <a:fillRect/>
          </a:stretch>
        </p:blipFill>
        <p:spPr bwMode="auto">
          <a:xfrm flipH="1">
            <a:off x="463876" y="732532"/>
            <a:ext cx="1981163" cy="155771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6">
            <a:extLst>
              <a:ext uri="{FF2B5EF4-FFF2-40B4-BE49-F238E27FC236}">
                <a16:creationId xmlns:a16="http://schemas.microsoft.com/office/drawing/2014/main" id="{A464D941-B1B3-7BD8-8CF6-EEA1E0851A4F}"/>
              </a:ext>
            </a:extLst>
          </p:cNvPr>
          <p:cNvSpPr>
            <a:spLocks noChangeArrowheads="1"/>
          </p:cNvSpPr>
          <p:nvPr/>
        </p:nvSpPr>
        <p:spPr bwMode="auto">
          <a:xfrm>
            <a:off x="327608" y="462342"/>
            <a:ext cx="1454099" cy="246221"/>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a:solidFill>
                  <a:srgbClr val="277FAA"/>
                </a:solidFill>
                <a:latin typeface="Arial Narrow" charset="0"/>
                <a:ea typeface="Arial Narrow" charset="0"/>
                <a:cs typeface="Arial Narrow" charset="0"/>
              </a:rPr>
              <a:t>Observatory Assembly</a:t>
            </a:r>
          </a:p>
        </p:txBody>
      </p:sp>
      <p:sp>
        <p:nvSpPr>
          <p:cNvPr id="18" name="Rectangle 6">
            <a:extLst>
              <a:ext uri="{FF2B5EF4-FFF2-40B4-BE49-F238E27FC236}">
                <a16:creationId xmlns:a16="http://schemas.microsoft.com/office/drawing/2014/main" id="{1FE3F679-81EA-EC57-B52A-5ECCE6896862}"/>
              </a:ext>
            </a:extLst>
          </p:cNvPr>
          <p:cNvSpPr>
            <a:spLocks noChangeArrowheads="1"/>
          </p:cNvSpPr>
          <p:nvPr/>
        </p:nvSpPr>
        <p:spPr bwMode="auto">
          <a:xfrm>
            <a:off x="2469917" y="509125"/>
            <a:ext cx="857784" cy="246221"/>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a:latin typeface="Arial Narrow" charset="0"/>
                <a:ea typeface="Arial Narrow" charset="0"/>
                <a:cs typeface="Arial Narrow" charset="0"/>
              </a:rPr>
              <a:t>Primary Mirror</a:t>
            </a:r>
          </a:p>
        </p:txBody>
      </p:sp>
      <p:cxnSp>
        <p:nvCxnSpPr>
          <p:cNvPr id="20" name="Straight Arrow Connector 19">
            <a:extLst>
              <a:ext uri="{FF2B5EF4-FFF2-40B4-BE49-F238E27FC236}">
                <a16:creationId xmlns:a16="http://schemas.microsoft.com/office/drawing/2014/main" id="{557C05DC-4CC9-DB8E-EF1A-DFA33AF8B5E5}"/>
              </a:ext>
            </a:extLst>
          </p:cNvPr>
          <p:cNvCxnSpPr>
            <a:cxnSpLocks/>
          </p:cNvCxnSpPr>
          <p:nvPr/>
        </p:nvCxnSpPr>
        <p:spPr>
          <a:xfrm flipH="1">
            <a:off x="1236981" y="716859"/>
            <a:ext cx="1318779" cy="639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Rectangle 6">
            <a:extLst>
              <a:ext uri="{FF2B5EF4-FFF2-40B4-BE49-F238E27FC236}">
                <a16:creationId xmlns:a16="http://schemas.microsoft.com/office/drawing/2014/main" id="{4164DFAD-31B1-4DCC-1A1E-2FD320D3612E}"/>
              </a:ext>
            </a:extLst>
          </p:cNvPr>
          <p:cNvSpPr>
            <a:spLocks noChangeArrowheads="1"/>
          </p:cNvSpPr>
          <p:nvPr/>
        </p:nvSpPr>
        <p:spPr bwMode="auto">
          <a:xfrm>
            <a:off x="2402350" y="828061"/>
            <a:ext cx="857784" cy="246221"/>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a:latin typeface="Arial Narrow" charset="0"/>
                <a:ea typeface="Arial Narrow" charset="0"/>
                <a:cs typeface="Arial Narrow" charset="0"/>
              </a:rPr>
              <a:t>Sun shield</a:t>
            </a:r>
          </a:p>
        </p:txBody>
      </p:sp>
      <p:cxnSp>
        <p:nvCxnSpPr>
          <p:cNvPr id="23" name="Straight Arrow Connector 22">
            <a:extLst>
              <a:ext uri="{FF2B5EF4-FFF2-40B4-BE49-F238E27FC236}">
                <a16:creationId xmlns:a16="http://schemas.microsoft.com/office/drawing/2014/main" id="{A8A9E796-F4F6-B06F-94A9-42E25D367A08}"/>
              </a:ext>
            </a:extLst>
          </p:cNvPr>
          <p:cNvCxnSpPr>
            <a:cxnSpLocks/>
          </p:cNvCxnSpPr>
          <p:nvPr/>
        </p:nvCxnSpPr>
        <p:spPr>
          <a:xfrm flipH="1">
            <a:off x="2420223" y="1102496"/>
            <a:ext cx="308830" cy="1717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CB9DEFD-66BA-A667-56C4-604B2ABFBDFE}"/>
              </a:ext>
            </a:extLst>
          </p:cNvPr>
          <p:cNvSpPr txBox="1">
            <a:spLocks/>
          </p:cNvSpPr>
          <p:nvPr/>
        </p:nvSpPr>
        <p:spPr bwMode="auto">
          <a:xfrm>
            <a:off x="10697497" y="37582"/>
            <a:ext cx="1504335" cy="27699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1200" b="1">
                <a:solidFill>
                  <a:srgbClr val="C00000"/>
                </a:solidFill>
                <a:latin typeface="Arial Narrow" panose="020B0604020202020204" pitchFamily="34" charset="0"/>
                <a:ea typeface="Arial" pitchFamily="-128" charset="0"/>
                <a:cs typeface="Arial Narrow" panose="020B0604020202020204" pitchFamily="34" charset="0"/>
              </a:rPr>
              <a:t>APSMEX26 SAMPLE</a:t>
            </a:r>
          </a:p>
        </p:txBody>
      </p:sp>
      <p:sp>
        <p:nvSpPr>
          <p:cNvPr id="3" name="Rectangle 6">
            <a:extLst>
              <a:ext uri="{FF2B5EF4-FFF2-40B4-BE49-F238E27FC236}">
                <a16:creationId xmlns:a16="http://schemas.microsoft.com/office/drawing/2014/main" id="{D2B87726-8891-4E9B-AFD6-AB2F1815F194}"/>
              </a:ext>
            </a:extLst>
          </p:cNvPr>
          <p:cNvSpPr>
            <a:spLocks noChangeArrowheads="1"/>
          </p:cNvSpPr>
          <p:nvPr/>
        </p:nvSpPr>
        <p:spPr bwMode="auto">
          <a:xfrm>
            <a:off x="4928520" y="667873"/>
            <a:ext cx="857784" cy="246221"/>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a:latin typeface="Arial Narrow" charset="0"/>
                <a:ea typeface="Arial Narrow" charset="0"/>
                <a:cs typeface="Arial Narrow" charset="0"/>
              </a:rPr>
              <a:t>Filter Wheels</a:t>
            </a:r>
          </a:p>
        </p:txBody>
      </p:sp>
      <p:cxnSp>
        <p:nvCxnSpPr>
          <p:cNvPr id="4" name="Straight Arrow Connector 3">
            <a:extLst>
              <a:ext uri="{FF2B5EF4-FFF2-40B4-BE49-F238E27FC236}">
                <a16:creationId xmlns:a16="http://schemas.microsoft.com/office/drawing/2014/main" id="{93E045F0-EC58-CA0F-9F73-7453BB7667DD}"/>
              </a:ext>
            </a:extLst>
          </p:cNvPr>
          <p:cNvCxnSpPr>
            <a:cxnSpLocks/>
            <a:stCxn id="3" idx="2"/>
          </p:cNvCxnSpPr>
          <p:nvPr/>
        </p:nvCxnSpPr>
        <p:spPr>
          <a:xfrm>
            <a:off x="5357412" y="914094"/>
            <a:ext cx="0" cy="2236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2E3C636-2056-45A6-B44B-C7C661283EF0}"/>
              </a:ext>
            </a:extLst>
          </p:cNvPr>
          <p:cNvCxnSpPr>
            <a:cxnSpLocks/>
            <a:stCxn id="3" idx="2"/>
            <a:endCxn id="8" idx="0"/>
          </p:cNvCxnSpPr>
          <p:nvPr/>
        </p:nvCxnSpPr>
        <p:spPr>
          <a:xfrm flipH="1">
            <a:off x="5189600" y="914094"/>
            <a:ext cx="167812" cy="1601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Rectangle 6">
            <a:extLst>
              <a:ext uri="{FF2B5EF4-FFF2-40B4-BE49-F238E27FC236}">
                <a16:creationId xmlns:a16="http://schemas.microsoft.com/office/drawing/2014/main" id="{CDFB40FE-6D34-BD4C-E314-DFB42C1BFEFD}"/>
              </a:ext>
            </a:extLst>
          </p:cNvPr>
          <p:cNvSpPr>
            <a:spLocks noChangeArrowheads="1"/>
          </p:cNvSpPr>
          <p:nvPr/>
        </p:nvSpPr>
        <p:spPr bwMode="auto">
          <a:xfrm>
            <a:off x="5306171" y="2011651"/>
            <a:ext cx="857784" cy="246221"/>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a:latin typeface="Arial Narrow" charset="0"/>
                <a:ea typeface="Arial Narrow" charset="0"/>
                <a:cs typeface="Arial Narrow" charset="0"/>
              </a:rPr>
              <a:t>Focal Planes</a:t>
            </a:r>
          </a:p>
        </p:txBody>
      </p:sp>
      <p:cxnSp>
        <p:nvCxnSpPr>
          <p:cNvPr id="14" name="Straight Arrow Connector 13">
            <a:extLst>
              <a:ext uri="{FF2B5EF4-FFF2-40B4-BE49-F238E27FC236}">
                <a16:creationId xmlns:a16="http://schemas.microsoft.com/office/drawing/2014/main" id="{40082209-FC96-6D9A-7503-9827A99C4FBE}"/>
              </a:ext>
            </a:extLst>
          </p:cNvPr>
          <p:cNvCxnSpPr>
            <a:cxnSpLocks/>
            <a:stCxn id="13" idx="0"/>
          </p:cNvCxnSpPr>
          <p:nvPr/>
        </p:nvCxnSpPr>
        <p:spPr>
          <a:xfrm flipH="1" flipV="1">
            <a:off x="5618943" y="1270232"/>
            <a:ext cx="116120" cy="7414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62B09527-671E-325C-626F-3F0BCA089DD3}"/>
              </a:ext>
            </a:extLst>
          </p:cNvPr>
          <p:cNvCxnSpPr>
            <a:cxnSpLocks/>
          </p:cNvCxnSpPr>
          <p:nvPr/>
        </p:nvCxnSpPr>
        <p:spPr>
          <a:xfrm flipH="1" flipV="1">
            <a:off x="5567702" y="1640941"/>
            <a:ext cx="167361" cy="3822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Rectangle 6">
            <a:extLst>
              <a:ext uri="{FF2B5EF4-FFF2-40B4-BE49-F238E27FC236}">
                <a16:creationId xmlns:a16="http://schemas.microsoft.com/office/drawing/2014/main" id="{64579EFD-E0E3-5089-315F-6C5906C7A43D}"/>
              </a:ext>
            </a:extLst>
          </p:cNvPr>
          <p:cNvSpPr>
            <a:spLocks noChangeArrowheads="1"/>
          </p:cNvSpPr>
          <p:nvPr/>
        </p:nvSpPr>
        <p:spPr bwMode="auto">
          <a:xfrm>
            <a:off x="4032573" y="685132"/>
            <a:ext cx="857784" cy="246221"/>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a:latin typeface="Arial Narrow" charset="0"/>
                <a:ea typeface="Arial Narrow" charset="0"/>
                <a:cs typeface="Arial Narrow" charset="0"/>
              </a:rPr>
              <a:t>Pick-off Mirror</a:t>
            </a:r>
          </a:p>
        </p:txBody>
      </p:sp>
      <p:cxnSp>
        <p:nvCxnSpPr>
          <p:cNvPr id="26" name="Straight Arrow Connector 25">
            <a:extLst>
              <a:ext uri="{FF2B5EF4-FFF2-40B4-BE49-F238E27FC236}">
                <a16:creationId xmlns:a16="http://schemas.microsoft.com/office/drawing/2014/main" id="{723F4C58-E9AC-CC32-50DC-17717E4809D9}"/>
              </a:ext>
            </a:extLst>
          </p:cNvPr>
          <p:cNvCxnSpPr>
            <a:cxnSpLocks/>
            <a:stCxn id="25" idx="2"/>
          </p:cNvCxnSpPr>
          <p:nvPr/>
        </p:nvCxnSpPr>
        <p:spPr>
          <a:xfrm>
            <a:off x="4461465" y="931353"/>
            <a:ext cx="251895" cy="1601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Rectangle 6">
            <a:extLst>
              <a:ext uri="{FF2B5EF4-FFF2-40B4-BE49-F238E27FC236}">
                <a16:creationId xmlns:a16="http://schemas.microsoft.com/office/drawing/2014/main" id="{83D8DBC1-AF80-AD1E-5203-3A0ACDD9CF70}"/>
              </a:ext>
            </a:extLst>
          </p:cNvPr>
          <p:cNvSpPr>
            <a:spLocks noChangeArrowheads="1"/>
          </p:cNvSpPr>
          <p:nvPr/>
        </p:nvSpPr>
        <p:spPr bwMode="auto">
          <a:xfrm>
            <a:off x="2591933" y="1182813"/>
            <a:ext cx="857784" cy="400110"/>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a:latin typeface="Arial Narrow" charset="0"/>
                <a:ea typeface="Arial Narrow" charset="0"/>
                <a:cs typeface="Arial Narrow" charset="0"/>
              </a:rPr>
              <a:t>Camera housing</a:t>
            </a:r>
          </a:p>
        </p:txBody>
      </p:sp>
      <p:cxnSp>
        <p:nvCxnSpPr>
          <p:cNvPr id="31" name="Straight Arrow Connector 30">
            <a:extLst>
              <a:ext uri="{FF2B5EF4-FFF2-40B4-BE49-F238E27FC236}">
                <a16:creationId xmlns:a16="http://schemas.microsoft.com/office/drawing/2014/main" id="{E96D583E-13AB-CA45-16B3-A079907DA13E}"/>
              </a:ext>
            </a:extLst>
          </p:cNvPr>
          <p:cNvCxnSpPr>
            <a:cxnSpLocks/>
            <a:stCxn id="30" idx="2"/>
          </p:cNvCxnSpPr>
          <p:nvPr/>
        </p:nvCxnSpPr>
        <p:spPr>
          <a:xfrm>
            <a:off x="3020825" y="1582923"/>
            <a:ext cx="203591" cy="1388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Rectangle 6">
            <a:extLst>
              <a:ext uri="{FF2B5EF4-FFF2-40B4-BE49-F238E27FC236}">
                <a16:creationId xmlns:a16="http://schemas.microsoft.com/office/drawing/2014/main" id="{F845C292-19B3-DDC7-001C-1F9A24EC2343}"/>
              </a:ext>
            </a:extLst>
          </p:cNvPr>
          <p:cNvSpPr>
            <a:spLocks noChangeArrowheads="1"/>
          </p:cNvSpPr>
          <p:nvPr/>
        </p:nvSpPr>
        <p:spPr bwMode="auto">
          <a:xfrm>
            <a:off x="3079538" y="897835"/>
            <a:ext cx="857784" cy="246221"/>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a:latin typeface="Arial Narrow" charset="0"/>
                <a:ea typeface="Arial Narrow" charset="0"/>
                <a:cs typeface="Arial Narrow" charset="0"/>
              </a:rPr>
              <a:t>Filter wheel</a:t>
            </a:r>
          </a:p>
        </p:txBody>
      </p:sp>
      <p:cxnSp>
        <p:nvCxnSpPr>
          <p:cNvPr id="37" name="Straight Arrow Connector 36">
            <a:extLst>
              <a:ext uri="{FF2B5EF4-FFF2-40B4-BE49-F238E27FC236}">
                <a16:creationId xmlns:a16="http://schemas.microsoft.com/office/drawing/2014/main" id="{E1AA0140-51BE-01B9-0317-49DA931A73C9}"/>
              </a:ext>
            </a:extLst>
          </p:cNvPr>
          <p:cNvCxnSpPr>
            <a:cxnSpLocks/>
            <a:stCxn id="36" idx="2"/>
          </p:cNvCxnSpPr>
          <p:nvPr/>
        </p:nvCxnSpPr>
        <p:spPr>
          <a:xfrm flipH="1">
            <a:off x="3457188" y="1144056"/>
            <a:ext cx="51242" cy="4627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Rectangle 6">
            <a:extLst>
              <a:ext uri="{FF2B5EF4-FFF2-40B4-BE49-F238E27FC236}">
                <a16:creationId xmlns:a16="http://schemas.microsoft.com/office/drawing/2014/main" id="{AF24CCC8-1A12-693F-8622-BDE6A6CC2B8E}"/>
              </a:ext>
            </a:extLst>
          </p:cNvPr>
          <p:cNvSpPr>
            <a:spLocks noChangeArrowheads="1"/>
          </p:cNvSpPr>
          <p:nvPr/>
        </p:nvSpPr>
        <p:spPr bwMode="auto">
          <a:xfrm>
            <a:off x="3570062" y="1177574"/>
            <a:ext cx="914554" cy="246221"/>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a:latin typeface="Arial Narrow" charset="0"/>
                <a:ea typeface="Arial Narrow" charset="0"/>
                <a:cs typeface="Arial Narrow" charset="0"/>
              </a:rPr>
              <a:t>Pick-off Mirrors</a:t>
            </a:r>
          </a:p>
        </p:txBody>
      </p:sp>
      <p:cxnSp>
        <p:nvCxnSpPr>
          <p:cNvPr id="40" name="Straight Arrow Connector 39">
            <a:extLst>
              <a:ext uri="{FF2B5EF4-FFF2-40B4-BE49-F238E27FC236}">
                <a16:creationId xmlns:a16="http://schemas.microsoft.com/office/drawing/2014/main" id="{71B47432-743C-BF41-6262-36509BDDAA09}"/>
              </a:ext>
            </a:extLst>
          </p:cNvPr>
          <p:cNvCxnSpPr>
            <a:cxnSpLocks/>
          </p:cNvCxnSpPr>
          <p:nvPr/>
        </p:nvCxnSpPr>
        <p:spPr>
          <a:xfrm flipH="1">
            <a:off x="3784845" y="1398782"/>
            <a:ext cx="304953" cy="1012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Rectangle 6">
            <a:extLst>
              <a:ext uri="{FF2B5EF4-FFF2-40B4-BE49-F238E27FC236}">
                <a16:creationId xmlns:a16="http://schemas.microsoft.com/office/drawing/2014/main" id="{915EBC6B-7597-C5A4-ED36-187E053722C2}"/>
              </a:ext>
            </a:extLst>
          </p:cNvPr>
          <p:cNvSpPr>
            <a:spLocks noChangeArrowheads="1"/>
          </p:cNvSpPr>
          <p:nvPr/>
        </p:nvSpPr>
        <p:spPr bwMode="auto">
          <a:xfrm>
            <a:off x="4010636" y="2156693"/>
            <a:ext cx="445182" cy="246221"/>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a:latin typeface="Arial Narrow" charset="0"/>
                <a:ea typeface="Arial Narrow" charset="0"/>
                <a:cs typeface="Arial Narrow" charset="0"/>
              </a:rPr>
              <a:t>IFU</a:t>
            </a:r>
          </a:p>
        </p:txBody>
      </p:sp>
      <p:cxnSp>
        <p:nvCxnSpPr>
          <p:cNvPr id="44" name="Straight Arrow Connector 43">
            <a:extLst>
              <a:ext uri="{FF2B5EF4-FFF2-40B4-BE49-F238E27FC236}">
                <a16:creationId xmlns:a16="http://schemas.microsoft.com/office/drawing/2014/main" id="{EBEA0CA9-FDF0-28BA-D5AB-CF814617BACF}"/>
              </a:ext>
            </a:extLst>
          </p:cNvPr>
          <p:cNvCxnSpPr>
            <a:cxnSpLocks/>
          </p:cNvCxnSpPr>
          <p:nvPr/>
        </p:nvCxnSpPr>
        <p:spPr>
          <a:xfrm flipH="1" flipV="1">
            <a:off x="3829294" y="1964489"/>
            <a:ext cx="254404" cy="2462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7" name="Rectangle 6">
            <a:extLst>
              <a:ext uri="{FF2B5EF4-FFF2-40B4-BE49-F238E27FC236}">
                <a16:creationId xmlns:a16="http://schemas.microsoft.com/office/drawing/2014/main" id="{76DF900D-2510-23ED-5F8C-EBB9C5907851}"/>
              </a:ext>
            </a:extLst>
          </p:cNvPr>
          <p:cNvSpPr>
            <a:spLocks noChangeArrowheads="1"/>
          </p:cNvSpPr>
          <p:nvPr/>
        </p:nvSpPr>
        <p:spPr bwMode="auto">
          <a:xfrm>
            <a:off x="2203664" y="2119542"/>
            <a:ext cx="857784" cy="246221"/>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a:latin typeface="Arial Narrow" charset="0"/>
                <a:ea typeface="Arial Narrow" charset="0"/>
                <a:cs typeface="Arial Narrow" charset="0"/>
              </a:rPr>
              <a:t>Bus</a:t>
            </a:r>
          </a:p>
        </p:txBody>
      </p:sp>
      <p:cxnSp>
        <p:nvCxnSpPr>
          <p:cNvPr id="48" name="Straight Arrow Connector 47">
            <a:extLst>
              <a:ext uri="{FF2B5EF4-FFF2-40B4-BE49-F238E27FC236}">
                <a16:creationId xmlns:a16="http://schemas.microsoft.com/office/drawing/2014/main" id="{06E88F03-9D7D-E251-267C-64DF1A2C4142}"/>
              </a:ext>
            </a:extLst>
          </p:cNvPr>
          <p:cNvCxnSpPr>
            <a:cxnSpLocks/>
          </p:cNvCxnSpPr>
          <p:nvPr/>
        </p:nvCxnSpPr>
        <p:spPr>
          <a:xfrm flipH="1" flipV="1">
            <a:off x="1582420" y="2010217"/>
            <a:ext cx="953431" cy="1541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2" name="Rectangle 6">
            <a:extLst>
              <a:ext uri="{FF2B5EF4-FFF2-40B4-BE49-F238E27FC236}">
                <a16:creationId xmlns:a16="http://schemas.microsoft.com/office/drawing/2014/main" id="{D6C834C7-6E26-5D21-416F-86D9AE7F93A9}"/>
              </a:ext>
            </a:extLst>
          </p:cNvPr>
          <p:cNvSpPr>
            <a:spLocks noChangeArrowheads="1"/>
          </p:cNvSpPr>
          <p:nvPr/>
        </p:nvSpPr>
        <p:spPr bwMode="auto">
          <a:xfrm>
            <a:off x="1641354" y="462342"/>
            <a:ext cx="857784" cy="400110"/>
          </a:xfrm>
          <a:prstGeom prst="rect">
            <a:avLst/>
          </a:prstGeom>
          <a:noFill/>
          <a:ln w="9525">
            <a:noFill/>
            <a:miter lim="800000"/>
            <a:headEnd/>
            <a:tailEnd/>
          </a:ln>
        </p:spPr>
        <p:txBody>
          <a:bodyPr wrap="square">
            <a:prstTxWarp prst="textNoShape">
              <a:avLst/>
            </a:prstTxWarp>
            <a:spAutoFit/>
          </a:bodyPr>
          <a:lstStyle/>
          <a:p>
            <a:pPr algn="ctr">
              <a:spcAft>
                <a:spcPts val="0"/>
              </a:spcAft>
            </a:pPr>
            <a:r>
              <a:rPr lang="en-US" sz="1000">
                <a:latin typeface="Arial Narrow" charset="0"/>
                <a:ea typeface="Arial Narrow" charset="0"/>
                <a:cs typeface="Arial Narrow" charset="0"/>
              </a:rPr>
              <a:t>Secondary Mirror</a:t>
            </a:r>
          </a:p>
        </p:txBody>
      </p:sp>
      <p:cxnSp>
        <p:nvCxnSpPr>
          <p:cNvPr id="53" name="Straight Arrow Connector 52">
            <a:extLst>
              <a:ext uri="{FF2B5EF4-FFF2-40B4-BE49-F238E27FC236}">
                <a16:creationId xmlns:a16="http://schemas.microsoft.com/office/drawing/2014/main" id="{24D5D34B-1AEB-21DB-053C-DE70D8FBC986}"/>
              </a:ext>
            </a:extLst>
          </p:cNvPr>
          <p:cNvCxnSpPr>
            <a:cxnSpLocks/>
          </p:cNvCxnSpPr>
          <p:nvPr/>
        </p:nvCxnSpPr>
        <p:spPr>
          <a:xfrm flipH="1">
            <a:off x="1707120" y="753796"/>
            <a:ext cx="189250" cy="1346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7993-997E-1A25-FBBB-F9B736F0F6C5}"/>
              </a:ext>
            </a:extLst>
          </p:cNvPr>
          <p:cNvSpPr>
            <a:spLocks noGrp="1"/>
          </p:cNvSpPr>
          <p:nvPr>
            <p:ph type="title"/>
          </p:nvPr>
        </p:nvSpPr>
        <p:spPr/>
        <p:txBody>
          <a:bodyPr/>
          <a:lstStyle/>
          <a:p>
            <a:r>
              <a:rPr lang="en-US"/>
              <a:t>Guidelines and Context</a:t>
            </a:r>
          </a:p>
        </p:txBody>
      </p:sp>
      <p:sp>
        <p:nvSpPr>
          <p:cNvPr id="4" name="Content Placeholder 3">
            <a:extLst>
              <a:ext uri="{FF2B5EF4-FFF2-40B4-BE49-F238E27FC236}">
                <a16:creationId xmlns:a16="http://schemas.microsoft.com/office/drawing/2014/main" id="{534B6C82-723F-2DBB-B37D-A5634A8DA688}"/>
              </a:ext>
            </a:extLst>
          </p:cNvPr>
          <p:cNvSpPr>
            <a:spLocks noGrp="1"/>
          </p:cNvSpPr>
          <p:nvPr>
            <p:ph idx="1"/>
          </p:nvPr>
        </p:nvSpPr>
        <p:spPr/>
        <p:txBody>
          <a:bodyPr/>
          <a:lstStyle/>
          <a:p>
            <a:pPr>
              <a:buFont typeface="+mj-lt"/>
              <a:buAutoNum type="arabicPeriod"/>
            </a:pPr>
            <a:r>
              <a:rPr lang="en-US" sz="1600"/>
              <a:t>Do not restructure or reformat the chart. This quad chart is designed to relay mission‑critical information on a single page. Maintaining a uniform structure ensures that the audience can find information in a consistent place and format.</a:t>
            </a:r>
          </a:p>
          <a:p>
            <a:pPr>
              <a:buFont typeface="+mj-lt"/>
              <a:buAutoNum type="arabicPeriod"/>
            </a:pPr>
            <a:r>
              <a:rPr lang="en-US" sz="1600"/>
              <a:t>Header information in normal and bold font must be treated as fixed; update only the </a:t>
            </a:r>
            <a:r>
              <a:rPr lang="en-US" sz="1600" i="1">
                <a:solidFill>
                  <a:schemeClr val="tx2">
                    <a:lumMod val="60000"/>
                    <a:lumOff val="40000"/>
                  </a:schemeClr>
                </a:solidFill>
              </a:rPr>
              <a:t>italicized</a:t>
            </a:r>
            <a:r>
              <a:rPr lang="en-US" sz="1600"/>
              <a:t> fields. </a:t>
            </a:r>
          </a:p>
          <a:p>
            <a:pPr>
              <a:buFont typeface="+mj-lt"/>
              <a:buAutoNum type="arabicPeriod"/>
            </a:pPr>
            <a:r>
              <a:rPr lang="en-US" sz="1600"/>
              <a:t>Provide the quad chart as an editable PowerPoint slide.</a:t>
            </a:r>
          </a:p>
          <a:p>
            <a:pPr>
              <a:buFont typeface="+mj-lt"/>
              <a:buAutoNum type="arabicPeriod"/>
            </a:pPr>
            <a:r>
              <a:rPr lang="en-US" sz="1600"/>
              <a:t>Use font face Arial, font size 11.</a:t>
            </a:r>
          </a:p>
          <a:p>
            <a:pPr>
              <a:buFont typeface="+mj-lt"/>
              <a:buAutoNum type="arabicPeriod"/>
            </a:pPr>
            <a:r>
              <a:rPr lang="en-US" sz="1600"/>
              <a:t>Name the file using the following format: </a:t>
            </a:r>
            <a:r>
              <a:rPr lang="en-US" sz="1600" err="1"/>
              <a:t>InvestigationName_QuadChart.pptx</a:t>
            </a:r>
            <a:r>
              <a:rPr lang="en-US" sz="1600"/>
              <a:t> (e.g., </a:t>
            </a:r>
            <a:r>
              <a:rPr lang="en-US" sz="1600" err="1"/>
              <a:t>Voyager_QuadChart.pptx</a:t>
            </a:r>
            <a:r>
              <a:rPr lang="en-US" sz="1600"/>
              <a:t>).</a:t>
            </a:r>
          </a:p>
          <a:p>
            <a:pPr>
              <a:buFont typeface="+mj-lt"/>
              <a:buAutoNum type="arabicPeriod"/>
            </a:pPr>
            <a:r>
              <a:rPr lang="en-US" sz="1600" b="1" i="1"/>
              <a:t>Do not</a:t>
            </a:r>
            <a:r>
              <a:rPr lang="en-US" sz="1600"/>
              <a:t> include export-controlled information.</a:t>
            </a:r>
          </a:p>
          <a:p>
            <a:pPr>
              <a:buFont typeface="+mj-lt"/>
              <a:buAutoNum type="arabicPeriod"/>
            </a:pPr>
            <a:r>
              <a:rPr lang="en-US" sz="1600"/>
              <a:t>Write simple, factual statements. Focus on objective data and omit extraneous details or embellished descriptions.</a:t>
            </a:r>
          </a:p>
          <a:p>
            <a:pPr>
              <a:buFont typeface="+mj-lt"/>
              <a:buAutoNum type="arabicPeriod"/>
            </a:pPr>
            <a:endParaRPr lang="en-US" sz="1600"/>
          </a:p>
          <a:p>
            <a:pPr>
              <a:buFont typeface="+mj-lt"/>
              <a:buAutoNum type="arabicPeriod"/>
            </a:pPr>
            <a:endParaRPr lang="en-US" sz="1600"/>
          </a:p>
          <a:p>
            <a:r>
              <a:rPr lang="en-US" sz="1600" i="1"/>
              <a:t>The quad chart is non-evaluative.  Neither strengths nor weaknesses will derive from the quad chart. </a:t>
            </a:r>
          </a:p>
          <a:p>
            <a:r>
              <a:rPr lang="en-US" sz="1600" i="1"/>
              <a:t>Evaluation Panels will not edit the Quad Chart beyond any changes needed to make the information consistent with the Proposal or the Clarification Responses; or making the structure and format consistent across Proposals.</a:t>
            </a:r>
          </a:p>
        </p:txBody>
      </p:sp>
    </p:spTree>
    <p:extLst>
      <p:ext uri="{BB962C8B-B14F-4D97-AF65-F5344CB8AC3E}">
        <p14:creationId xmlns:p14="http://schemas.microsoft.com/office/powerpoint/2010/main" val="3351395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888957220D4B449F4ACBBE3F29C164" ma:contentTypeVersion="4" ma:contentTypeDescription="Create a new document." ma:contentTypeScope="" ma:versionID="cc410ecd008d8c6cc94c013c714669fd">
  <xsd:schema xmlns:xsd="http://www.w3.org/2001/XMLSchema" xmlns:xs="http://www.w3.org/2001/XMLSchema" xmlns:p="http://schemas.microsoft.com/office/2006/metadata/properties" xmlns:ns2="12902cd1-2dee-48be-a849-b3baf06a93fb" targetNamespace="http://schemas.microsoft.com/office/2006/metadata/properties" ma:root="true" ma:fieldsID="56a58ec3a99cec808a39b918aaed5eba" ns2:_="">
    <xsd:import namespace="12902cd1-2dee-48be-a849-b3baf06a93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902cd1-2dee-48be-a849-b3baf06a93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9EAF18-872F-4911-A696-DC5A3D375257}">
  <ds:schemaRefs>
    <ds:schemaRef ds:uri="12902cd1-2dee-48be-a849-b3baf06a93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2249CBD-9FE1-4C8F-B173-CBCEAE1BC8B5}">
  <ds:schemaRefs>
    <ds:schemaRef ds:uri="http://schemas.microsoft.com/sharepoint/v3/contenttype/forms"/>
  </ds:schemaRefs>
</ds:datastoreItem>
</file>

<file path=customXml/itemProps3.xml><?xml version="1.0" encoding="utf-8"?>
<ds:datastoreItem xmlns:ds="http://schemas.openxmlformats.org/officeDocument/2006/customXml" ds:itemID="{93709303-D688-4999-9E6C-B36FCA64C8AD}">
  <ds:schemaRefs>
    <ds:schemaRef ds:uri="12902cd1-2dee-48be-a849-b3baf06a93f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0</TotalTime>
  <Words>1228</Words>
  <Application>Microsoft Macintosh PowerPoint</Application>
  <PresentationFormat>Widescreen</PresentationFormat>
  <Paragraphs>121</Paragraphs>
  <Slides>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Arial Black</vt:lpstr>
      <vt:lpstr>Arial Narrow</vt:lpstr>
      <vt:lpstr>Calibri</vt:lpstr>
      <vt:lpstr>Office Theme</vt:lpstr>
      <vt:lpstr>2026 Astrophysics SMEX</vt:lpstr>
      <vt:lpstr>Investigation Name PI: First, M. Last</vt:lpstr>
      <vt:lpstr>Stellar Observatory and Mapping Array (SOMA) PI: Celeste L. Light</vt:lpstr>
      <vt:lpstr>Guidelines and Context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Pham, Diem T. (LARC-B712)[NCAPS]</cp:lastModifiedBy>
  <cp:revision>2</cp:revision>
  <cp:lastPrinted>2017-02-11T16:12:36Z</cp:lastPrinted>
  <dcterms:created xsi:type="dcterms:W3CDTF">2014-05-06T08:08:31Z</dcterms:created>
  <dcterms:modified xsi:type="dcterms:W3CDTF">2026-05-28T21:39:43Z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0x0101009E888957220D4B449F4ACBBE3F29C164</vt:lpwstr>
  </property>
</Properties>
</file>